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L9+15PyfRT3LtGwfrrVKo1rsX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12" y="5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968" cy="465296"/>
          </a:xfrm>
          <a:prstGeom prst="rect">
            <a:avLst/>
          </a:prstGeom>
          <a:noFill/>
          <a:ln>
            <a:noFill/>
          </a:ln>
        </p:spPr>
        <p:txBody>
          <a:bodyPr spcFirstLastPara="1" wrap="square" lIns="93275" tIns="46625" rIns="93275" bIns="466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6333" y="0"/>
            <a:ext cx="3041968" cy="465296"/>
          </a:xfrm>
          <a:prstGeom prst="rect">
            <a:avLst/>
          </a:prstGeom>
          <a:noFill/>
          <a:ln>
            <a:noFill/>
          </a:ln>
        </p:spPr>
        <p:txBody>
          <a:bodyPr spcFirstLastPara="1" wrap="square" lIns="93275" tIns="46625" rIns="93275" bIns="466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9014"/>
            <a:ext cx="3041968" cy="465296"/>
          </a:xfrm>
          <a:prstGeom prst="rect">
            <a:avLst/>
          </a:prstGeom>
          <a:noFill/>
          <a:ln>
            <a:noFill/>
          </a:ln>
        </p:spPr>
        <p:txBody>
          <a:bodyPr spcFirstLastPara="1" wrap="square" lIns="93275" tIns="46625" rIns="93275" bIns="466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80" name="Google Shape;180;p11: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90" name="Google Shape;190;p12: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02" name="Google Shape;202;p13: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4: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12" name="Google Shape;212;p14: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24" name="Google Shape;224;p15: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37" name="Google Shape;237;p16: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7: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49" name="Google Shape;249;p17: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58" name="Google Shape;258;p18: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68" name="Google Shape;268;p19: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0: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78" name="Google Shape;278;p20: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1: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90" name="Google Shape;290;p21: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05" name="Google Shape;305;p22: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4: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15" name="Google Shape;315;p24: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26" name="Google Shape;326;p25: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6: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38" name="Google Shape;338;p26: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48" name="Google Shape;348;p27: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17" name="Google Shape;117;p4: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27" name="Google Shape;127;p5: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701993" y="4420315"/>
            <a:ext cx="5615940" cy="4187666"/>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47" name="Google Shape;147;p8:notes"/>
          <p:cNvSpPr txBox="1">
            <a:spLocks noGrp="1"/>
          </p:cNvSpPr>
          <p:nvPr>
            <p:ph type="sldNum" idx="12"/>
          </p:nvPr>
        </p:nvSpPr>
        <p:spPr>
          <a:xfrm>
            <a:off x="3976333" y="8839014"/>
            <a:ext cx="3041968" cy="465296"/>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701993" y="4420315"/>
            <a:ext cx="5615940" cy="4187666"/>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1184275" y="698500"/>
            <a:ext cx="4651375" cy="34893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3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3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3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3887391" y="987426"/>
            <a:ext cx="4629150" cy="4873625"/>
          </a:xfrm>
          <a:prstGeom prst="rect">
            <a:avLst/>
          </a:prstGeom>
          <a:noFill/>
          <a:ln>
            <a:noFill/>
          </a:ln>
        </p:spPr>
      </p:sp>
      <p:sp>
        <p:nvSpPr>
          <p:cNvPr id="68" name="Google Shape;68;p3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anchorit.gov/" TargetMode="External"/><Relationship Id="rId7" Type="http://schemas.openxmlformats.org/officeDocument/2006/relationships/hyperlink" Target="https://www.youtube.com/watch?v=oZbMXT_w_Ck&amp;t=1s" TargetMode="External"/><Relationship Id="rId12"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anchorit.gov/how-to-anchor/repair-tips/" TargetMode="External"/><Relationship Id="rId11" Type="http://schemas.openxmlformats.org/officeDocument/2006/relationships/image" Target="../media/image5.png"/><Relationship Id="rId5" Type="http://schemas.openxmlformats.org/officeDocument/2006/relationships/hyperlink" Target="https://www.anchorit.gov/how-to-anchor/how-to-install-a-kit/" TargetMode="External"/><Relationship Id="rId10" Type="http://schemas.openxmlformats.org/officeDocument/2006/relationships/image" Target="../media/image2.png"/><Relationship Id="rId4" Type="http://schemas.openxmlformats.org/officeDocument/2006/relationships/hyperlink" Target="https://www.anchorit.gov/how-to-anchor/what-youll-need/" TargetMode="External"/><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bit.ly/3uV45de" TargetMode="Externa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s://bit.ly/3r27c26"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hyperlink" Target="http://www.anchorit.gov/" TargetMode="External"/><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bit.ly/3r27c2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nchorit.gov/" TargetMode="External"/><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www.anchorit.gov/resourc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spaces.hightail.com/space/xrcI9ZfRgA" TargetMode="External"/><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hyperlink" Target="https://bit.ly/3NKvwiD" TargetMode="External"/><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cpsc.gov/Safety-Education/Safety-Education-Materials" TargetMode="External"/><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hyperlink" Target="https://bit.ly/37bYcAe" TargetMode="Externa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hyperlink" Target="mailto:kcrosswhite@cpsc.gov" TargetMode="External"/><Relationship Id="rId3" Type="http://schemas.openxmlformats.org/officeDocument/2006/relationships/hyperlink" Target="https://twitter.com/USCPSC" TargetMode="External"/><Relationship Id="rId7" Type="http://schemas.openxmlformats.org/officeDocument/2006/relationships/hyperlink" Target="http://www.saferproduct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user/USCPSC" TargetMode="External"/><Relationship Id="rId11" Type="http://schemas.openxmlformats.org/officeDocument/2006/relationships/image" Target="../media/image6.png"/><Relationship Id="rId5" Type="http://schemas.openxmlformats.org/officeDocument/2006/relationships/hyperlink" Target="https://www.facebook.com/USCPSC/" TargetMode="External"/><Relationship Id="rId10" Type="http://schemas.openxmlformats.org/officeDocument/2006/relationships/image" Target="../media/image5.png"/><Relationship Id="rId4" Type="http://schemas.openxmlformats.org/officeDocument/2006/relationships/hyperlink" Target="https://www.instagram.com/uscpsc/"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bit.ly/3uV45de" TargetMode="Externa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bit.ly/3qYcKdG"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bit.ly/3Miwm4z"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bit.ly/3NGjTJH" TargetMode="External"/><Relationship Id="rId11" Type="http://schemas.openxmlformats.org/officeDocument/2006/relationships/image" Target="../media/image6.png"/><Relationship Id="rId5" Type="http://schemas.openxmlformats.org/officeDocument/2006/relationships/hyperlink" Target="https://bit.ly/36LBrDz" TargetMode="External"/><Relationship Id="rId10" Type="http://schemas.openxmlformats.org/officeDocument/2006/relationships/image" Target="../media/image5.png"/><Relationship Id="rId4" Type="http://schemas.openxmlformats.org/officeDocument/2006/relationships/hyperlink" Target="https://bit.ly/397s9Cz" TargetMode="Externa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071650" y="634138"/>
            <a:ext cx="6400800" cy="720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US" b="1">
                <a:latin typeface="Calibri"/>
                <a:ea typeface="Calibri"/>
                <a:cs typeface="Calibri"/>
                <a:sym typeface="Calibri"/>
              </a:rPr>
              <a:t>Collaborator </a:t>
            </a:r>
            <a:r>
              <a:rPr lang="en-US" b="1">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Toolkit</a:t>
            </a:r>
            <a:endParaRPr/>
          </a:p>
        </p:txBody>
      </p:sp>
      <p:pic>
        <p:nvPicPr>
          <p:cNvPr id="90" name="Google Shape;90;p1"/>
          <p:cNvPicPr preferRelativeResize="0"/>
          <p:nvPr/>
        </p:nvPicPr>
        <p:blipFill rotWithShape="1">
          <a:blip r:embed="rId3">
            <a:alphaModFix/>
          </a:blip>
          <a:srcRect/>
          <a:stretch/>
        </p:blipFill>
        <p:spPr>
          <a:xfrm>
            <a:off x="1071640" y="1770155"/>
            <a:ext cx="7000717" cy="3317689"/>
          </a:xfrm>
          <a:prstGeom prst="rect">
            <a:avLst/>
          </a:prstGeom>
          <a:noFill/>
          <a:ln>
            <a:noFill/>
          </a:ln>
        </p:spPr>
      </p:pic>
      <p:pic>
        <p:nvPicPr>
          <p:cNvPr id="91" name="Google Shape;91;p1"/>
          <p:cNvPicPr preferRelativeResize="0"/>
          <p:nvPr/>
        </p:nvPicPr>
        <p:blipFill rotWithShape="1">
          <a:blip r:embed="rId4">
            <a:alphaModFix/>
          </a:blip>
          <a:srcRect/>
          <a:stretch/>
        </p:blipFill>
        <p:spPr>
          <a:xfrm>
            <a:off x="-1" y="5715000"/>
            <a:ext cx="9144001" cy="1143000"/>
          </a:xfrm>
          <a:prstGeom prst="rect">
            <a:avLst/>
          </a:prstGeom>
          <a:noFill/>
          <a:ln>
            <a:noFill/>
          </a:ln>
        </p:spPr>
      </p:pic>
      <p:pic>
        <p:nvPicPr>
          <p:cNvPr id="92" name="Google Shape;92;p1"/>
          <p:cNvPicPr preferRelativeResize="0"/>
          <p:nvPr/>
        </p:nvPicPr>
        <p:blipFill>
          <a:blip r:embed="rId5">
            <a:alphaModFix/>
          </a:blip>
          <a:stretch>
            <a:fillRect/>
          </a:stretch>
        </p:blipFill>
        <p:spPr>
          <a:xfrm>
            <a:off x="6872625" y="423091"/>
            <a:ext cx="2122271" cy="1143000"/>
          </a:xfrm>
          <a:prstGeom prst="rect">
            <a:avLst/>
          </a:prstGeom>
          <a:noFill/>
          <a:ln>
            <a:noFill/>
          </a:ln>
        </p:spPr>
      </p:pic>
      <p:pic>
        <p:nvPicPr>
          <p:cNvPr id="93" name="Google Shape;93;p1"/>
          <p:cNvPicPr preferRelativeResize="0"/>
          <p:nvPr/>
        </p:nvPicPr>
        <p:blipFill>
          <a:blip r:embed="rId6">
            <a:alphaModFix/>
          </a:blip>
          <a:stretch>
            <a:fillRect/>
          </a:stretch>
        </p:blipFill>
        <p:spPr>
          <a:xfrm>
            <a:off x="328222" y="266275"/>
            <a:ext cx="1323853" cy="1456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Calibri"/>
              <a:buNone/>
            </a:pPr>
            <a:r>
              <a:rPr lang="en-US">
                <a:latin typeface="Calibri"/>
                <a:ea typeface="Calibri"/>
                <a:cs typeface="Calibri"/>
                <a:sym typeface="Calibri"/>
              </a:rPr>
              <a:t>HOW TO ANCHOR</a:t>
            </a:r>
            <a:endParaRPr/>
          </a:p>
        </p:txBody>
      </p:sp>
      <p:sp>
        <p:nvSpPr>
          <p:cNvPr id="183" name="Google Shape;183;p1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r>
              <a:rPr lang="en-US"/>
              <a:t>Anchor It! Collaborator Toolkit</a:t>
            </a:r>
            <a:endParaRPr/>
          </a:p>
        </p:txBody>
      </p:sp>
      <p:pic>
        <p:nvPicPr>
          <p:cNvPr id="184" name="Google Shape;184;p11"/>
          <p:cNvPicPr preferRelativeResize="0"/>
          <p:nvPr/>
        </p:nvPicPr>
        <p:blipFill rotWithShape="1">
          <a:blip r:embed="rId3">
            <a:alphaModFix/>
          </a:blip>
          <a:srcRect/>
          <a:stretch/>
        </p:blipFill>
        <p:spPr>
          <a:xfrm>
            <a:off x="-1" y="5562600"/>
            <a:ext cx="9144001" cy="1295400"/>
          </a:xfrm>
          <a:prstGeom prst="rect">
            <a:avLst/>
          </a:prstGeom>
          <a:noFill/>
          <a:ln>
            <a:noFill/>
          </a:ln>
        </p:spPr>
      </p:pic>
      <p:pic>
        <p:nvPicPr>
          <p:cNvPr id="185" name="Google Shape;185;p11"/>
          <p:cNvPicPr preferRelativeResize="0"/>
          <p:nvPr/>
        </p:nvPicPr>
        <p:blipFill rotWithShape="1">
          <a:blip r:embed="rId4">
            <a:alphaModFix/>
          </a:blip>
          <a:srcRect/>
          <a:stretch/>
        </p:blipFill>
        <p:spPr>
          <a:xfrm>
            <a:off x="7233753" y="5911474"/>
            <a:ext cx="1700397" cy="793275"/>
          </a:xfrm>
          <a:prstGeom prst="rect">
            <a:avLst/>
          </a:prstGeom>
          <a:noFill/>
          <a:ln>
            <a:noFill/>
          </a:ln>
        </p:spPr>
      </p:pic>
      <p:pic>
        <p:nvPicPr>
          <p:cNvPr id="186" name="Google Shape;186;p11"/>
          <p:cNvPicPr preferRelativeResize="0"/>
          <p:nvPr/>
        </p:nvPicPr>
        <p:blipFill>
          <a:blip r:embed="rId5">
            <a:alphaModFix/>
          </a:blip>
          <a:stretch>
            <a:fillRect/>
          </a:stretch>
        </p:blipFill>
        <p:spPr>
          <a:xfrm>
            <a:off x="296575" y="5736725"/>
            <a:ext cx="962375" cy="962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304800" y="-2250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t>How to Anchor</a:t>
            </a:r>
            <a:endParaRPr/>
          </a:p>
        </p:txBody>
      </p:sp>
      <p:sp>
        <p:nvSpPr>
          <p:cNvPr id="193" name="Google Shape;193;p12"/>
          <p:cNvSpPr txBox="1">
            <a:spLocks noGrp="1"/>
          </p:cNvSpPr>
          <p:nvPr>
            <p:ph type="body" idx="1"/>
          </p:nvPr>
        </p:nvSpPr>
        <p:spPr>
          <a:xfrm>
            <a:off x="277837" y="850039"/>
            <a:ext cx="4520252" cy="44077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CPSC’s Anchor It! campaign </a:t>
            </a:r>
            <a:r>
              <a:rPr lang="en-US" sz="1800" u="sng">
                <a:solidFill>
                  <a:schemeClr val="accent2"/>
                </a:solidFill>
                <a:hlinkClick r:id="rId3">
                  <a:extLst>
                    <a:ext uri="{A12FA001-AC4F-418D-AE19-62706E023703}">
                      <ahyp:hlinkClr xmlns:ahyp="http://schemas.microsoft.com/office/drawing/2018/hyperlinkcolor" val="tx"/>
                    </a:ext>
                  </a:extLst>
                </a:hlinkClick>
              </a:rPr>
              <a:t>website</a:t>
            </a:r>
            <a:r>
              <a:rPr lang="en-US" sz="1800"/>
              <a:t> outlines three simple steps designed to reduce the risk of a tip-over incident.</a:t>
            </a:r>
            <a:endParaRPr/>
          </a:p>
          <a:p>
            <a:pPr marL="0" lvl="0" indent="0" algn="l" rtl="0">
              <a:lnSpc>
                <a:spcPct val="90000"/>
              </a:lnSpc>
              <a:spcBef>
                <a:spcPts val="750"/>
              </a:spcBef>
              <a:spcAft>
                <a:spcPts val="0"/>
              </a:spcAft>
              <a:buClr>
                <a:schemeClr val="dk1"/>
              </a:buClr>
              <a:buSzPts val="1800"/>
              <a:buNone/>
            </a:pPr>
            <a:r>
              <a:rPr lang="en-US" sz="1800"/>
              <a:t>The steps are as follows:</a:t>
            </a:r>
            <a:endParaRPr/>
          </a:p>
          <a:p>
            <a:pPr marL="342900" lvl="0" indent="-342900" algn="l" rtl="0">
              <a:lnSpc>
                <a:spcPct val="90000"/>
              </a:lnSpc>
              <a:spcBef>
                <a:spcPts val="750"/>
              </a:spcBef>
              <a:spcAft>
                <a:spcPts val="0"/>
              </a:spcAft>
              <a:buClr>
                <a:schemeClr val="dk1"/>
              </a:buClr>
              <a:buSzPts val="1800"/>
              <a:buAutoNum type="arabicPeriod"/>
            </a:pPr>
            <a:r>
              <a:rPr lang="en-US" sz="1800"/>
              <a:t>Get the Stuff: </a:t>
            </a:r>
            <a:r>
              <a:rPr lang="en-US" sz="1800" u="sng">
                <a:solidFill>
                  <a:schemeClr val="accent2"/>
                </a:solidFill>
                <a:hlinkClick r:id="rId4">
                  <a:extLst>
                    <a:ext uri="{A12FA001-AC4F-418D-AE19-62706E023703}">
                      <ahyp:hlinkClr xmlns:ahyp="http://schemas.microsoft.com/office/drawing/2018/hyperlinkcolor" val="tx"/>
                    </a:ext>
                  </a:extLst>
                </a:hlinkClick>
              </a:rPr>
              <a:t>What You’ll Need</a:t>
            </a:r>
            <a:endParaRPr sz="1800">
              <a:solidFill>
                <a:schemeClr val="accent2"/>
              </a:solidFill>
            </a:endParaRPr>
          </a:p>
          <a:p>
            <a:pPr marL="342900" lvl="0" indent="-342900" algn="l" rtl="0">
              <a:lnSpc>
                <a:spcPct val="90000"/>
              </a:lnSpc>
              <a:spcBef>
                <a:spcPts val="750"/>
              </a:spcBef>
              <a:spcAft>
                <a:spcPts val="0"/>
              </a:spcAft>
              <a:buClr>
                <a:schemeClr val="dk1"/>
              </a:buClr>
              <a:buSzPts val="1800"/>
              <a:buAutoNum type="arabicPeriod"/>
            </a:pPr>
            <a:r>
              <a:rPr lang="en-US" sz="1800"/>
              <a:t>Get it Done: </a:t>
            </a:r>
            <a:r>
              <a:rPr lang="en-US" sz="1800" u="sng">
                <a:solidFill>
                  <a:schemeClr val="accent2"/>
                </a:solidFill>
                <a:hlinkClick r:id="rId5">
                  <a:extLst>
                    <a:ext uri="{A12FA001-AC4F-418D-AE19-62706E023703}">
                      <ahyp:hlinkClr xmlns:ahyp="http://schemas.microsoft.com/office/drawing/2018/hyperlinkcolor" val="tx"/>
                    </a:ext>
                  </a:extLst>
                </a:hlinkClick>
              </a:rPr>
              <a:t>How to Install Kit</a:t>
            </a:r>
            <a:endParaRPr sz="1800">
              <a:solidFill>
                <a:schemeClr val="accent2"/>
              </a:solidFill>
            </a:endParaRPr>
          </a:p>
          <a:p>
            <a:pPr marL="342900" lvl="0" indent="-342900" algn="l" rtl="0">
              <a:lnSpc>
                <a:spcPct val="90000"/>
              </a:lnSpc>
              <a:spcBef>
                <a:spcPts val="750"/>
              </a:spcBef>
              <a:spcAft>
                <a:spcPts val="0"/>
              </a:spcAft>
              <a:buClr>
                <a:schemeClr val="dk1"/>
              </a:buClr>
              <a:buSzPts val="1800"/>
              <a:buAutoNum type="arabicPeriod"/>
            </a:pPr>
            <a:r>
              <a:rPr lang="en-US" sz="1800"/>
              <a:t>Get it Secured: Tug on the straps to be confident everything is secure. Share your experience with others to keep kids safe!</a:t>
            </a:r>
            <a:endParaRPr/>
          </a:p>
          <a:p>
            <a:pPr marL="0" lvl="0" indent="0" algn="l" rtl="0">
              <a:lnSpc>
                <a:spcPct val="90000"/>
              </a:lnSpc>
              <a:spcBef>
                <a:spcPts val="750"/>
              </a:spcBef>
              <a:spcAft>
                <a:spcPts val="0"/>
              </a:spcAft>
              <a:buClr>
                <a:schemeClr val="dk1"/>
              </a:buClr>
              <a:buSzPts val="1800"/>
              <a:buNone/>
            </a:pPr>
            <a:r>
              <a:rPr lang="en-US" sz="1800"/>
              <a:t>The website also includes </a:t>
            </a:r>
            <a:r>
              <a:rPr lang="en-US" sz="1800" u="sng">
                <a:solidFill>
                  <a:schemeClr val="accent2"/>
                </a:solidFill>
                <a:hlinkClick r:id="rId6">
                  <a:extLst>
                    <a:ext uri="{A12FA001-AC4F-418D-AE19-62706E023703}">
                      <ahyp:hlinkClr xmlns:ahyp="http://schemas.microsoft.com/office/drawing/2018/hyperlinkcolor" val="tx"/>
                    </a:ext>
                  </a:extLst>
                </a:hlinkClick>
              </a:rPr>
              <a:t>repair tips </a:t>
            </a:r>
            <a:r>
              <a:rPr lang="en-US" sz="1800"/>
              <a:t>for homeowners moving, renting or redecorating.</a:t>
            </a:r>
            <a:endParaRPr/>
          </a:p>
          <a:p>
            <a:pPr marL="0" lvl="0" indent="0" algn="l" rtl="0">
              <a:lnSpc>
                <a:spcPct val="90000"/>
              </a:lnSpc>
              <a:spcBef>
                <a:spcPts val="750"/>
              </a:spcBef>
              <a:spcAft>
                <a:spcPts val="0"/>
              </a:spcAft>
              <a:buClr>
                <a:schemeClr val="dk1"/>
              </a:buClr>
              <a:buSzPts val="1800"/>
              <a:buNone/>
            </a:pPr>
            <a:r>
              <a:rPr lang="en-US" sz="1800"/>
              <a:t>In addition, the campaign has also shared an </a:t>
            </a:r>
            <a:r>
              <a:rPr lang="en-US" sz="1800" u="sng">
                <a:solidFill>
                  <a:schemeClr val="accent2"/>
                </a:solidFill>
                <a:hlinkClick r:id="rId7">
                  <a:extLst>
                    <a:ext uri="{A12FA001-AC4F-418D-AE19-62706E023703}">
                      <ahyp:hlinkClr xmlns:ahyp="http://schemas.microsoft.com/office/drawing/2018/hyperlinkcolor" val="tx"/>
                    </a:ext>
                  </a:extLst>
                </a:hlinkClick>
              </a:rPr>
              <a:t>i</a:t>
            </a:r>
            <a:r>
              <a:rPr lang="en-US" sz="1800" u="sng">
                <a:solidFill>
                  <a:schemeClr val="accent2"/>
                </a:solidFill>
                <a:hlinkClick r:id="rId7">
                  <a:extLst>
                    <a:ext uri="{A12FA001-AC4F-418D-AE19-62706E023703}">
                      <ahyp:hlinkClr xmlns:ahyp="http://schemas.microsoft.com/office/drawing/2018/hyperlinkcolor" val="tx"/>
                    </a:ext>
                  </a:extLst>
                </a:hlinkClick>
              </a:rPr>
              <a:t>nstructional video</a:t>
            </a:r>
            <a:r>
              <a:rPr lang="en-US" sz="1800"/>
              <a:t> that outlines the three simple steps detailing how consumers can secure their furniture from tip-over incidents.</a:t>
            </a:r>
            <a:endParaRPr/>
          </a:p>
        </p:txBody>
      </p:sp>
      <p:pic>
        <p:nvPicPr>
          <p:cNvPr id="194" name="Google Shape;194;p12"/>
          <p:cNvPicPr preferRelativeResize="0"/>
          <p:nvPr/>
        </p:nvPicPr>
        <p:blipFill rotWithShape="1">
          <a:blip r:embed="rId8">
            <a:alphaModFix/>
          </a:blip>
          <a:srcRect/>
          <a:stretch/>
        </p:blipFill>
        <p:spPr>
          <a:xfrm>
            <a:off x="4803889" y="3429000"/>
            <a:ext cx="3501912" cy="1996286"/>
          </a:xfrm>
          <a:prstGeom prst="rect">
            <a:avLst/>
          </a:prstGeom>
          <a:noFill/>
          <a:ln>
            <a:noFill/>
          </a:ln>
        </p:spPr>
      </p:pic>
      <p:pic>
        <p:nvPicPr>
          <p:cNvPr id="195" name="Google Shape;195;p12" descr="A picture containing wall, indoor, person&#10;&#10;Description automatically generated"/>
          <p:cNvPicPr preferRelativeResize="0"/>
          <p:nvPr/>
        </p:nvPicPr>
        <p:blipFill rotWithShape="1">
          <a:blip r:embed="rId9">
            <a:alphaModFix/>
          </a:blip>
          <a:srcRect/>
          <a:stretch/>
        </p:blipFill>
        <p:spPr>
          <a:xfrm>
            <a:off x="4916799" y="548991"/>
            <a:ext cx="3870493" cy="2575209"/>
          </a:xfrm>
          <a:prstGeom prst="rect">
            <a:avLst/>
          </a:prstGeom>
          <a:noFill/>
          <a:ln>
            <a:noFill/>
          </a:ln>
        </p:spPr>
      </p:pic>
      <p:pic>
        <p:nvPicPr>
          <p:cNvPr id="196" name="Google Shape;196;p12"/>
          <p:cNvPicPr preferRelativeResize="0"/>
          <p:nvPr/>
        </p:nvPicPr>
        <p:blipFill rotWithShape="1">
          <a:blip r:embed="rId10">
            <a:alphaModFix/>
          </a:blip>
          <a:srcRect/>
          <a:stretch/>
        </p:blipFill>
        <p:spPr>
          <a:xfrm>
            <a:off x="0" y="5730086"/>
            <a:ext cx="9065289" cy="1127914"/>
          </a:xfrm>
          <a:prstGeom prst="rect">
            <a:avLst/>
          </a:prstGeom>
          <a:noFill/>
          <a:ln>
            <a:noFill/>
          </a:ln>
        </p:spPr>
      </p:pic>
      <p:pic>
        <p:nvPicPr>
          <p:cNvPr id="197" name="Google Shape;197;p12"/>
          <p:cNvPicPr preferRelativeResize="0"/>
          <p:nvPr/>
        </p:nvPicPr>
        <p:blipFill rotWithShape="1">
          <a:blip r:embed="rId11">
            <a:alphaModFix/>
          </a:blip>
          <a:srcRect/>
          <a:stretch/>
        </p:blipFill>
        <p:spPr>
          <a:xfrm>
            <a:off x="7233728" y="5897399"/>
            <a:ext cx="1700397" cy="793275"/>
          </a:xfrm>
          <a:prstGeom prst="rect">
            <a:avLst/>
          </a:prstGeom>
          <a:noFill/>
          <a:ln>
            <a:noFill/>
          </a:ln>
        </p:spPr>
      </p:pic>
      <p:pic>
        <p:nvPicPr>
          <p:cNvPr id="198" name="Google Shape;198;p12"/>
          <p:cNvPicPr preferRelativeResize="0"/>
          <p:nvPr/>
        </p:nvPicPr>
        <p:blipFill>
          <a:blip r:embed="rId12">
            <a:alphaModFix/>
          </a:blip>
          <a:stretch>
            <a:fillRect/>
          </a:stretch>
        </p:blipFill>
        <p:spPr>
          <a:xfrm>
            <a:off x="296575" y="5873926"/>
            <a:ext cx="825174" cy="825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Calibri"/>
              <a:buNone/>
            </a:pPr>
            <a:r>
              <a:rPr lang="en-US">
                <a:latin typeface="Calibri"/>
                <a:ea typeface="Calibri"/>
                <a:cs typeface="Calibri"/>
                <a:sym typeface="Calibri"/>
              </a:rPr>
              <a:t>SOCIAL MEDIA </a:t>
            </a:r>
            <a:endParaRPr/>
          </a:p>
        </p:txBody>
      </p:sp>
      <p:sp>
        <p:nvSpPr>
          <p:cNvPr id="205" name="Google Shape;205;p1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r>
              <a:rPr lang="en-US"/>
              <a:t>Anchor It! Collaborator Toolkit</a:t>
            </a:r>
            <a:endParaRPr/>
          </a:p>
        </p:txBody>
      </p:sp>
      <p:pic>
        <p:nvPicPr>
          <p:cNvPr id="206" name="Google Shape;206;p13"/>
          <p:cNvPicPr preferRelativeResize="0"/>
          <p:nvPr/>
        </p:nvPicPr>
        <p:blipFill rotWithShape="1">
          <a:blip r:embed="rId3">
            <a:alphaModFix/>
          </a:blip>
          <a:srcRect/>
          <a:stretch/>
        </p:blipFill>
        <p:spPr>
          <a:xfrm>
            <a:off x="-1" y="5562600"/>
            <a:ext cx="9144001" cy="1295400"/>
          </a:xfrm>
          <a:prstGeom prst="rect">
            <a:avLst/>
          </a:prstGeom>
          <a:noFill/>
          <a:ln>
            <a:noFill/>
          </a:ln>
        </p:spPr>
      </p:pic>
      <p:pic>
        <p:nvPicPr>
          <p:cNvPr id="207" name="Google Shape;207;p13"/>
          <p:cNvPicPr preferRelativeResize="0"/>
          <p:nvPr/>
        </p:nvPicPr>
        <p:blipFill rotWithShape="1">
          <a:blip r:embed="rId4">
            <a:alphaModFix/>
          </a:blip>
          <a:srcRect/>
          <a:stretch/>
        </p:blipFill>
        <p:spPr>
          <a:xfrm>
            <a:off x="7272053" y="5813662"/>
            <a:ext cx="1700397" cy="793275"/>
          </a:xfrm>
          <a:prstGeom prst="rect">
            <a:avLst/>
          </a:prstGeom>
          <a:noFill/>
          <a:ln>
            <a:noFill/>
          </a:ln>
        </p:spPr>
      </p:pic>
      <p:pic>
        <p:nvPicPr>
          <p:cNvPr id="208" name="Google Shape;208;p13"/>
          <p:cNvPicPr preferRelativeResize="0"/>
          <p:nvPr/>
        </p:nvPicPr>
        <p:blipFill>
          <a:blip r:embed="rId5">
            <a:alphaModFix/>
          </a:blip>
          <a:stretch>
            <a:fillRect/>
          </a:stretch>
        </p:blipFill>
        <p:spPr>
          <a:xfrm>
            <a:off x="296575" y="5873926"/>
            <a:ext cx="825174" cy="825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663526" y="289718"/>
            <a:ext cx="8229600" cy="8842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rPr>
              <a:t>Anchor It! </a:t>
            </a:r>
            <a:r>
              <a:rPr lang="en-US" b="1">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Hashtags</a:t>
            </a:r>
            <a:endParaRPr b="1" i="1">
              <a:latin typeface="Calibri"/>
              <a:ea typeface="Calibri"/>
              <a:cs typeface="Calibri"/>
              <a:sym typeface="Calibri"/>
            </a:endParaRPr>
          </a:p>
        </p:txBody>
      </p:sp>
      <p:sp>
        <p:nvSpPr>
          <p:cNvPr id="215" name="Google Shape;215;p14"/>
          <p:cNvSpPr txBox="1">
            <a:spLocks noGrp="1"/>
          </p:cNvSpPr>
          <p:nvPr>
            <p:ph type="body" idx="1"/>
          </p:nvPr>
        </p:nvSpPr>
        <p:spPr>
          <a:xfrm>
            <a:off x="457200" y="1023526"/>
            <a:ext cx="8001000" cy="4950300"/>
          </a:xfrm>
          <a:prstGeom prst="rect">
            <a:avLst/>
          </a:prstGeom>
          <a:noFill/>
          <a:ln>
            <a:noFill/>
          </a:ln>
        </p:spPr>
        <p:txBody>
          <a:bodyPr spcFirstLastPara="1" wrap="square" lIns="91425" tIns="45700" rIns="91425" bIns="45700" anchor="t" anchorCtr="0">
            <a:normAutofit/>
          </a:bodyPr>
          <a:lstStyle/>
          <a:p>
            <a:pPr marL="171450" lvl="0" indent="-152400" algn="l" rtl="0">
              <a:lnSpc>
                <a:spcPct val="90000"/>
              </a:lnSpc>
              <a:spcBef>
                <a:spcPts val="0"/>
              </a:spcBef>
              <a:spcAft>
                <a:spcPts val="0"/>
              </a:spcAft>
              <a:buClr>
                <a:schemeClr val="dk1"/>
              </a:buClr>
              <a:buSzPts val="1800"/>
              <a:buFont typeface="Calibri"/>
              <a:buChar char="•"/>
            </a:pPr>
            <a:r>
              <a:rPr lang="en-US" sz="1800"/>
              <a:t>Campaign hashtags to use when posting about Anchor It! on social media:</a:t>
            </a:r>
            <a:endParaRPr sz="1800"/>
          </a:p>
          <a:p>
            <a:pPr marL="0" lvl="0" indent="0" algn="l" rtl="0">
              <a:lnSpc>
                <a:spcPct val="90000"/>
              </a:lnSpc>
              <a:spcBef>
                <a:spcPts val="750"/>
              </a:spcBef>
              <a:spcAft>
                <a:spcPts val="0"/>
              </a:spcAft>
              <a:buClr>
                <a:schemeClr val="dk1"/>
              </a:buClr>
              <a:buSzPts val="1200"/>
              <a:buNone/>
            </a:pPr>
            <a:endParaRPr sz="1800"/>
          </a:p>
          <a:p>
            <a:pPr marL="514350" lvl="1" indent="-171450" algn="l" rtl="0">
              <a:lnSpc>
                <a:spcPct val="90000"/>
              </a:lnSpc>
              <a:spcBef>
                <a:spcPts val="375"/>
              </a:spcBef>
              <a:spcAft>
                <a:spcPts val="0"/>
              </a:spcAft>
              <a:buClr>
                <a:schemeClr val="dk1"/>
              </a:buClr>
              <a:buSzPts val="1800"/>
              <a:buFont typeface="Calibri"/>
              <a:buChar char="•"/>
            </a:pPr>
            <a:r>
              <a:rPr lang="en-US"/>
              <a:t>English:</a:t>
            </a:r>
            <a:endParaRPr/>
          </a:p>
          <a:p>
            <a:pPr marL="857250" lvl="2" indent="-190500" algn="l" rtl="0">
              <a:lnSpc>
                <a:spcPct val="90000"/>
              </a:lnSpc>
              <a:spcBef>
                <a:spcPts val="375"/>
              </a:spcBef>
              <a:spcAft>
                <a:spcPts val="0"/>
              </a:spcAft>
              <a:buClr>
                <a:schemeClr val="dk1"/>
              </a:buClr>
              <a:buSzPts val="1800"/>
              <a:buFont typeface="Calibri"/>
              <a:buChar char="•"/>
            </a:pPr>
            <a:r>
              <a:rPr lang="en-US" sz="1800"/>
              <a:t>#AnchorIt</a:t>
            </a:r>
            <a:endParaRPr sz="1800"/>
          </a:p>
          <a:p>
            <a:pPr marL="857250" lvl="2" indent="-190500" algn="l" rtl="0">
              <a:lnSpc>
                <a:spcPct val="90000"/>
              </a:lnSpc>
              <a:spcBef>
                <a:spcPts val="375"/>
              </a:spcBef>
              <a:spcAft>
                <a:spcPts val="0"/>
              </a:spcAft>
              <a:buClr>
                <a:schemeClr val="dk1"/>
              </a:buClr>
              <a:buSzPts val="1800"/>
              <a:buFont typeface="Calibri"/>
              <a:buChar char="•"/>
            </a:pPr>
            <a:r>
              <a:rPr lang="en-US" sz="1800"/>
              <a:t>#TipOvers</a:t>
            </a:r>
            <a:endParaRPr sz="1800"/>
          </a:p>
          <a:p>
            <a:pPr marL="857250" lvl="2" indent="-190500" algn="l" rtl="0">
              <a:lnSpc>
                <a:spcPct val="90000"/>
              </a:lnSpc>
              <a:spcBef>
                <a:spcPts val="375"/>
              </a:spcBef>
              <a:spcAft>
                <a:spcPts val="0"/>
              </a:spcAft>
              <a:buClr>
                <a:schemeClr val="dk1"/>
              </a:buClr>
              <a:buSzPts val="1800"/>
              <a:buFont typeface="Calibri"/>
              <a:buChar char="•"/>
            </a:pPr>
            <a:r>
              <a:rPr lang="en-US" sz="1800"/>
              <a:t>#StopTipOvers</a:t>
            </a:r>
            <a:endParaRPr sz="1800"/>
          </a:p>
          <a:p>
            <a:pPr marL="857250" lvl="2" indent="-190500" algn="l" rtl="0">
              <a:lnSpc>
                <a:spcPct val="90000"/>
              </a:lnSpc>
              <a:spcBef>
                <a:spcPts val="375"/>
              </a:spcBef>
              <a:spcAft>
                <a:spcPts val="0"/>
              </a:spcAft>
              <a:buClr>
                <a:schemeClr val="dk1"/>
              </a:buClr>
              <a:buSzPts val="1800"/>
              <a:buFont typeface="Calibri"/>
              <a:buChar char="•"/>
            </a:pPr>
            <a:r>
              <a:rPr lang="en-US" sz="1800"/>
              <a:t>#FurnitureTipOvers</a:t>
            </a:r>
            <a:endParaRPr sz="1800"/>
          </a:p>
          <a:p>
            <a:pPr marL="857250" lvl="2" indent="-190500" algn="l" rtl="0">
              <a:lnSpc>
                <a:spcPct val="90000"/>
              </a:lnSpc>
              <a:spcBef>
                <a:spcPts val="375"/>
              </a:spcBef>
              <a:spcAft>
                <a:spcPts val="0"/>
              </a:spcAft>
              <a:buClr>
                <a:schemeClr val="dk1"/>
              </a:buClr>
              <a:buSzPts val="1800"/>
              <a:buFont typeface="Calibri"/>
              <a:buChar char="•"/>
            </a:pPr>
            <a:r>
              <a:rPr lang="en-US" sz="1800"/>
              <a:t>#TVTipOvers</a:t>
            </a:r>
            <a:endParaRPr sz="1800"/>
          </a:p>
          <a:p>
            <a:pPr marL="857250" lvl="2" indent="-190500" algn="l" rtl="0">
              <a:lnSpc>
                <a:spcPct val="90000"/>
              </a:lnSpc>
              <a:spcBef>
                <a:spcPts val="375"/>
              </a:spcBef>
              <a:spcAft>
                <a:spcPts val="0"/>
              </a:spcAft>
              <a:buClr>
                <a:schemeClr val="dk1"/>
              </a:buClr>
              <a:buSzPts val="1800"/>
              <a:buFont typeface="Calibri"/>
              <a:buChar char="•"/>
            </a:pPr>
            <a:r>
              <a:rPr lang="en-US" sz="1800"/>
              <a:t>#EvenWhileYou’reWatching</a:t>
            </a:r>
            <a:endParaRPr sz="1800"/>
          </a:p>
          <a:p>
            <a:pPr marL="685800" lvl="2" indent="0" algn="l" rtl="0">
              <a:lnSpc>
                <a:spcPct val="90000"/>
              </a:lnSpc>
              <a:spcBef>
                <a:spcPts val="375"/>
              </a:spcBef>
              <a:spcAft>
                <a:spcPts val="0"/>
              </a:spcAft>
              <a:buClr>
                <a:schemeClr val="dk1"/>
              </a:buClr>
              <a:buSzPts val="1200"/>
              <a:buNone/>
            </a:pPr>
            <a:endParaRPr sz="1800"/>
          </a:p>
          <a:p>
            <a:pPr marL="514350" lvl="1" indent="-171450" algn="l" rtl="0">
              <a:lnSpc>
                <a:spcPct val="90000"/>
              </a:lnSpc>
              <a:spcBef>
                <a:spcPts val="375"/>
              </a:spcBef>
              <a:spcAft>
                <a:spcPts val="0"/>
              </a:spcAft>
              <a:buClr>
                <a:schemeClr val="dk1"/>
              </a:buClr>
              <a:buSzPts val="1800"/>
              <a:buFont typeface="Calibri"/>
              <a:buChar char="•"/>
            </a:pPr>
            <a:r>
              <a:rPr lang="en-US"/>
              <a:t>Spanish</a:t>
            </a:r>
            <a:endParaRPr/>
          </a:p>
          <a:p>
            <a:pPr marL="857250" lvl="2" indent="-190500" algn="l" rtl="0">
              <a:lnSpc>
                <a:spcPct val="90000"/>
              </a:lnSpc>
              <a:spcBef>
                <a:spcPts val="375"/>
              </a:spcBef>
              <a:spcAft>
                <a:spcPts val="0"/>
              </a:spcAft>
              <a:buClr>
                <a:schemeClr val="dk1"/>
              </a:buClr>
              <a:buSzPts val="1800"/>
              <a:buChar char="•"/>
            </a:pPr>
            <a:r>
              <a:rPr lang="en-US" sz="1800"/>
              <a:t>#Asegúrelos </a:t>
            </a:r>
            <a:endParaRPr sz="1800"/>
          </a:p>
          <a:p>
            <a:pPr marL="857250" lvl="2" indent="-76200" algn="l" rtl="0">
              <a:lnSpc>
                <a:spcPct val="90000"/>
              </a:lnSpc>
              <a:spcBef>
                <a:spcPts val="375"/>
              </a:spcBef>
              <a:spcAft>
                <a:spcPts val="0"/>
              </a:spcAft>
              <a:buClr>
                <a:schemeClr val="dk1"/>
              </a:buClr>
              <a:buSzPts val="1500"/>
              <a:buNone/>
            </a:pPr>
            <a:endParaRPr/>
          </a:p>
        </p:txBody>
      </p:sp>
      <p:pic>
        <p:nvPicPr>
          <p:cNvPr id="216" name="Google Shape;216;p14"/>
          <p:cNvPicPr preferRelativeResize="0"/>
          <p:nvPr/>
        </p:nvPicPr>
        <p:blipFill rotWithShape="1">
          <a:blip r:embed="rId3">
            <a:alphaModFix/>
          </a:blip>
          <a:srcRect/>
          <a:stretch/>
        </p:blipFill>
        <p:spPr>
          <a:xfrm>
            <a:off x="-1" y="5973762"/>
            <a:ext cx="9144001" cy="884238"/>
          </a:xfrm>
          <a:prstGeom prst="rect">
            <a:avLst/>
          </a:prstGeom>
          <a:noFill/>
          <a:ln>
            <a:noFill/>
          </a:ln>
        </p:spPr>
      </p:pic>
      <p:pic>
        <p:nvPicPr>
          <p:cNvPr id="217" name="Google Shape;217;p14"/>
          <p:cNvPicPr preferRelativeResize="0"/>
          <p:nvPr/>
        </p:nvPicPr>
        <p:blipFill rotWithShape="1">
          <a:blip r:embed="rId4">
            <a:alphaModFix/>
          </a:blip>
          <a:srcRect/>
          <a:stretch/>
        </p:blipFill>
        <p:spPr>
          <a:xfrm>
            <a:off x="7449150" y="6079050"/>
            <a:ext cx="1443975" cy="673650"/>
          </a:xfrm>
          <a:prstGeom prst="rect">
            <a:avLst/>
          </a:prstGeom>
          <a:noFill/>
          <a:ln>
            <a:noFill/>
          </a:ln>
        </p:spPr>
      </p:pic>
      <p:pic>
        <p:nvPicPr>
          <p:cNvPr id="218" name="Google Shape;218;p14"/>
          <p:cNvPicPr preferRelativeResize="0"/>
          <p:nvPr/>
        </p:nvPicPr>
        <p:blipFill>
          <a:blip r:embed="rId5">
            <a:alphaModFix/>
          </a:blip>
          <a:stretch>
            <a:fillRect/>
          </a:stretch>
        </p:blipFill>
        <p:spPr>
          <a:xfrm>
            <a:off x="4492825" y="1326338"/>
            <a:ext cx="3922443" cy="2465813"/>
          </a:xfrm>
          <a:prstGeom prst="rect">
            <a:avLst/>
          </a:prstGeom>
          <a:noFill/>
          <a:ln>
            <a:noFill/>
          </a:ln>
        </p:spPr>
      </p:pic>
      <p:pic>
        <p:nvPicPr>
          <p:cNvPr id="219" name="Google Shape;219;p14"/>
          <p:cNvPicPr preferRelativeResize="0"/>
          <p:nvPr/>
        </p:nvPicPr>
        <p:blipFill>
          <a:blip r:embed="rId6">
            <a:alphaModFix/>
          </a:blip>
          <a:stretch>
            <a:fillRect/>
          </a:stretch>
        </p:blipFill>
        <p:spPr>
          <a:xfrm>
            <a:off x="3918125" y="3891600"/>
            <a:ext cx="3965376" cy="1982700"/>
          </a:xfrm>
          <a:prstGeom prst="rect">
            <a:avLst/>
          </a:prstGeom>
          <a:noFill/>
          <a:ln>
            <a:noFill/>
          </a:ln>
        </p:spPr>
      </p:pic>
      <p:pic>
        <p:nvPicPr>
          <p:cNvPr id="220" name="Google Shape;220;p14"/>
          <p:cNvPicPr preferRelativeResize="0"/>
          <p:nvPr/>
        </p:nvPicPr>
        <p:blipFill>
          <a:blip r:embed="rId7">
            <a:alphaModFix/>
          </a:blip>
          <a:stretch>
            <a:fillRect/>
          </a:stretch>
        </p:blipFill>
        <p:spPr>
          <a:xfrm>
            <a:off x="346250" y="6079050"/>
            <a:ext cx="673650" cy="673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457200" y="39242"/>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rPr>
              <a:t>Sample Social Media Posts: Twitter</a:t>
            </a:r>
            <a:endParaRPr/>
          </a:p>
        </p:txBody>
      </p:sp>
      <p:sp>
        <p:nvSpPr>
          <p:cNvPr id="227" name="Google Shape;227;p15"/>
          <p:cNvSpPr txBox="1">
            <a:spLocks noGrp="1"/>
          </p:cNvSpPr>
          <p:nvPr>
            <p:ph type="body" idx="1"/>
          </p:nvPr>
        </p:nvSpPr>
        <p:spPr>
          <a:xfrm>
            <a:off x="342900" y="867181"/>
            <a:ext cx="8229600" cy="467836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200"/>
              <a:buChar char="•"/>
            </a:pPr>
            <a:r>
              <a:rPr lang="en-US" sz="2200"/>
              <a:t>Please feel free to share any of these sample posts on your Twitter account- or write your own using these as a guide!</a:t>
            </a:r>
            <a:endParaRPr sz="1000"/>
          </a:p>
          <a:p>
            <a:pPr marL="0" lvl="0" indent="0" algn="l" rtl="0">
              <a:lnSpc>
                <a:spcPct val="90000"/>
              </a:lnSpc>
              <a:spcBef>
                <a:spcPts val="750"/>
              </a:spcBef>
              <a:spcAft>
                <a:spcPts val="0"/>
              </a:spcAft>
              <a:buClr>
                <a:schemeClr val="dk1"/>
              </a:buClr>
              <a:buSzPts val="2100"/>
              <a:buNone/>
            </a:pPr>
            <a:endParaRPr/>
          </a:p>
        </p:txBody>
      </p:sp>
      <p:sp>
        <p:nvSpPr>
          <p:cNvPr id="228" name="Google Shape;228;p15"/>
          <p:cNvSpPr txBox="1"/>
          <p:nvPr/>
        </p:nvSpPr>
        <p:spPr>
          <a:xfrm>
            <a:off x="332874" y="1752600"/>
            <a:ext cx="4933950" cy="4009619"/>
          </a:xfrm>
          <a:prstGeom prst="rect">
            <a:avLst/>
          </a:prstGeom>
          <a:noFill/>
          <a:ln>
            <a:noFill/>
          </a:ln>
        </p:spPr>
        <p:txBody>
          <a:bodyPr spcFirstLastPara="1" wrap="square" lIns="91425" tIns="45700" rIns="91425" bIns="45700" anchor="t" anchorCtr="0">
            <a:normAutofit lnSpcReduction="20000"/>
          </a:bodyPr>
          <a:lstStyle/>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Tip-overs can happen even when you're in the same room as your child. Always anchor your furniture and TVs to the wall #AnchorIt #EvenWhileYou’reWatching: </a:t>
            </a:r>
            <a:r>
              <a:rPr lang="en-US" sz="24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https://bit.ly/3uV45de</a:t>
            </a:r>
            <a:endParaRPr sz="2200" b="0" i="0" u="none" strike="noStrike" cap="none">
              <a:solidFill>
                <a:schemeClr val="accent2"/>
              </a:solidFill>
              <a:latin typeface="Calibri"/>
              <a:ea typeface="Calibri"/>
              <a:cs typeface="Calibri"/>
              <a:sym typeface="Calibri"/>
            </a:endParaRPr>
          </a:p>
          <a:p>
            <a:pPr marL="457200" marR="0" lvl="1" indent="0" algn="l" rtl="0">
              <a:spcBef>
                <a:spcPts val="44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742950" marR="0" lvl="1" indent="-285750" algn="l" rtl="0">
              <a:spcBef>
                <a:spcPts val="44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If you’re buying a new TV this week, make sure you purchase tip-over straps as well. #AnchorIt #StopTipOvers: </a:t>
            </a:r>
            <a:r>
              <a:rPr lang="en-US" sz="22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https://bit.ly/3r27c26</a:t>
            </a:r>
            <a:endParaRPr sz="2200" b="0" i="0" u="none" strike="noStrike" cap="none">
              <a:solidFill>
                <a:schemeClr val="accent2"/>
              </a:solidFill>
              <a:latin typeface="Calibri"/>
              <a:ea typeface="Calibri"/>
              <a:cs typeface="Calibri"/>
              <a:sym typeface="Calibri"/>
            </a:endParaRPr>
          </a:p>
          <a:p>
            <a:pPr marL="742950" marR="0" lvl="1" indent="-146050" algn="l" rtl="0">
              <a:spcBef>
                <a:spcPts val="44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229" name="Google Shape;229;p15"/>
          <p:cNvPicPr preferRelativeResize="0"/>
          <p:nvPr/>
        </p:nvPicPr>
        <p:blipFill rotWithShape="1">
          <a:blip r:embed="rId5">
            <a:alphaModFix/>
          </a:blip>
          <a:srcRect/>
          <a:stretch/>
        </p:blipFill>
        <p:spPr>
          <a:xfrm>
            <a:off x="5562600" y="4114800"/>
            <a:ext cx="2650111" cy="1763236"/>
          </a:xfrm>
          <a:prstGeom prst="rect">
            <a:avLst/>
          </a:prstGeom>
          <a:noFill/>
          <a:ln>
            <a:noFill/>
          </a:ln>
        </p:spPr>
      </p:pic>
      <p:pic>
        <p:nvPicPr>
          <p:cNvPr id="230" name="Google Shape;230;p15"/>
          <p:cNvPicPr preferRelativeResize="0"/>
          <p:nvPr/>
        </p:nvPicPr>
        <p:blipFill rotWithShape="1">
          <a:blip r:embed="rId6">
            <a:alphaModFix/>
          </a:blip>
          <a:srcRect/>
          <a:stretch/>
        </p:blipFill>
        <p:spPr>
          <a:xfrm>
            <a:off x="5329776" y="1594219"/>
            <a:ext cx="3398605" cy="2261241"/>
          </a:xfrm>
          <a:prstGeom prst="rect">
            <a:avLst/>
          </a:prstGeom>
          <a:noFill/>
          <a:ln>
            <a:noFill/>
          </a:ln>
        </p:spPr>
      </p:pic>
      <p:pic>
        <p:nvPicPr>
          <p:cNvPr id="231" name="Google Shape;231;p15"/>
          <p:cNvPicPr preferRelativeResize="0"/>
          <p:nvPr/>
        </p:nvPicPr>
        <p:blipFill rotWithShape="1">
          <a:blip r:embed="rId7">
            <a:alphaModFix/>
          </a:blip>
          <a:srcRect/>
          <a:stretch/>
        </p:blipFill>
        <p:spPr>
          <a:xfrm>
            <a:off x="-1" y="6137376"/>
            <a:ext cx="9144001" cy="720624"/>
          </a:xfrm>
          <a:prstGeom prst="rect">
            <a:avLst/>
          </a:prstGeom>
          <a:noFill/>
          <a:ln>
            <a:noFill/>
          </a:ln>
        </p:spPr>
      </p:pic>
      <p:pic>
        <p:nvPicPr>
          <p:cNvPr id="232" name="Google Shape;232;p15"/>
          <p:cNvPicPr preferRelativeResize="0"/>
          <p:nvPr/>
        </p:nvPicPr>
        <p:blipFill rotWithShape="1">
          <a:blip r:embed="rId8">
            <a:alphaModFix/>
          </a:blip>
          <a:srcRect/>
          <a:stretch/>
        </p:blipFill>
        <p:spPr>
          <a:xfrm>
            <a:off x="7380200" y="6183212"/>
            <a:ext cx="1348175" cy="628950"/>
          </a:xfrm>
          <a:prstGeom prst="rect">
            <a:avLst/>
          </a:prstGeom>
          <a:noFill/>
          <a:ln>
            <a:noFill/>
          </a:ln>
        </p:spPr>
      </p:pic>
      <p:pic>
        <p:nvPicPr>
          <p:cNvPr id="233" name="Google Shape;233;p15"/>
          <p:cNvPicPr preferRelativeResize="0"/>
          <p:nvPr/>
        </p:nvPicPr>
        <p:blipFill>
          <a:blip r:embed="rId9">
            <a:alphaModFix/>
          </a:blip>
          <a:stretch>
            <a:fillRect/>
          </a:stretch>
        </p:blipFill>
        <p:spPr>
          <a:xfrm>
            <a:off x="263425" y="6239725"/>
            <a:ext cx="515900" cy="515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572670" y="1717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rPr>
              <a:t>Sample Social Media Posts: Instagram</a:t>
            </a:r>
            <a:endParaRPr/>
          </a:p>
        </p:txBody>
      </p:sp>
      <p:sp>
        <p:nvSpPr>
          <p:cNvPr id="240" name="Google Shape;240;p16"/>
          <p:cNvSpPr txBox="1">
            <a:spLocks noGrp="1"/>
          </p:cNvSpPr>
          <p:nvPr>
            <p:ph type="body" idx="1"/>
          </p:nvPr>
        </p:nvSpPr>
        <p:spPr>
          <a:xfrm>
            <a:off x="76200" y="1363149"/>
            <a:ext cx="5295000" cy="4466700"/>
          </a:xfrm>
          <a:prstGeom prst="rect">
            <a:avLst/>
          </a:prstGeom>
          <a:noFill/>
          <a:ln>
            <a:noFill/>
          </a:ln>
        </p:spPr>
        <p:txBody>
          <a:bodyPr spcFirstLastPara="1" wrap="square" lIns="91425" tIns="45700" rIns="91425" bIns="45700" anchor="t" anchorCtr="0">
            <a:noAutofit/>
          </a:bodyPr>
          <a:lstStyle/>
          <a:p>
            <a:pPr marL="514350" lvl="1" indent="-158750" algn="l" rtl="0">
              <a:lnSpc>
                <a:spcPct val="90000"/>
              </a:lnSpc>
              <a:spcBef>
                <a:spcPts val="0"/>
              </a:spcBef>
              <a:spcAft>
                <a:spcPts val="0"/>
              </a:spcAft>
              <a:buClr>
                <a:schemeClr val="dk1"/>
              </a:buClr>
              <a:buSzPts val="2200"/>
              <a:buFont typeface="Calibri"/>
              <a:buChar char="•"/>
            </a:pPr>
            <a:r>
              <a:rPr lang="en-US" sz="2200"/>
              <a:t>TVs and furniture can fall faster than you realize and tip-over incidents can happen even when you're in the same room as your child. Protect your children - always #AnchorIt. </a:t>
            </a:r>
            <a:endParaRPr sz="1600"/>
          </a:p>
          <a:p>
            <a:pPr marL="342900" lvl="1" indent="0" algn="l" rtl="0">
              <a:lnSpc>
                <a:spcPct val="90000"/>
              </a:lnSpc>
              <a:spcBef>
                <a:spcPts val="375"/>
              </a:spcBef>
              <a:spcAft>
                <a:spcPts val="0"/>
              </a:spcAft>
              <a:buClr>
                <a:schemeClr val="dk1"/>
              </a:buClr>
              <a:buSzPts val="2200"/>
              <a:buNone/>
            </a:pPr>
            <a:endParaRPr sz="2200"/>
          </a:p>
          <a:p>
            <a:pPr marL="514350" lvl="1" indent="-171450" algn="l" rtl="0">
              <a:lnSpc>
                <a:spcPct val="90000"/>
              </a:lnSpc>
              <a:spcBef>
                <a:spcPts val="375"/>
              </a:spcBef>
              <a:spcAft>
                <a:spcPts val="0"/>
              </a:spcAft>
              <a:buClr>
                <a:schemeClr val="dk1"/>
              </a:buClr>
              <a:buSzPts val="2200"/>
              <a:buFont typeface="Calibri"/>
              <a:buChar char="•"/>
            </a:pPr>
            <a:r>
              <a:rPr lang="en-US" sz="2200"/>
              <a:t>Many caregivers think they don’t need to anchor their furniture because they “watch their kids”. The truth is, even when you’re watching, you’re not faster than a falling dresser. Always #AnchorIt. Link in bio to learn more.</a:t>
            </a:r>
            <a:endParaRPr/>
          </a:p>
        </p:txBody>
      </p:sp>
      <p:pic>
        <p:nvPicPr>
          <p:cNvPr id="241" name="Google Shape;241;p16"/>
          <p:cNvPicPr preferRelativeResize="0"/>
          <p:nvPr/>
        </p:nvPicPr>
        <p:blipFill rotWithShape="1">
          <a:blip r:embed="rId3">
            <a:alphaModFix/>
          </a:blip>
          <a:srcRect/>
          <a:stretch/>
        </p:blipFill>
        <p:spPr>
          <a:xfrm>
            <a:off x="5541034" y="3787510"/>
            <a:ext cx="3069566" cy="2042317"/>
          </a:xfrm>
          <a:prstGeom prst="rect">
            <a:avLst/>
          </a:prstGeom>
          <a:noFill/>
          <a:ln>
            <a:noFill/>
          </a:ln>
        </p:spPr>
      </p:pic>
      <p:pic>
        <p:nvPicPr>
          <p:cNvPr id="242" name="Google Shape;242;p16"/>
          <p:cNvPicPr preferRelativeResize="0"/>
          <p:nvPr/>
        </p:nvPicPr>
        <p:blipFill rotWithShape="1">
          <a:blip r:embed="rId4">
            <a:alphaModFix/>
          </a:blip>
          <a:srcRect/>
          <a:stretch/>
        </p:blipFill>
        <p:spPr>
          <a:xfrm>
            <a:off x="5541034" y="1366128"/>
            <a:ext cx="2918336" cy="1941697"/>
          </a:xfrm>
          <a:prstGeom prst="rect">
            <a:avLst/>
          </a:prstGeom>
          <a:noFill/>
          <a:ln>
            <a:noFill/>
          </a:ln>
        </p:spPr>
      </p:pic>
      <p:pic>
        <p:nvPicPr>
          <p:cNvPr id="243" name="Google Shape;243;p16"/>
          <p:cNvPicPr preferRelativeResize="0"/>
          <p:nvPr/>
        </p:nvPicPr>
        <p:blipFill rotWithShape="1">
          <a:blip r:embed="rId5">
            <a:alphaModFix/>
          </a:blip>
          <a:srcRect/>
          <a:stretch/>
        </p:blipFill>
        <p:spPr>
          <a:xfrm>
            <a:off x="-1" y="5943600"/>
            <a:ext cx="9144001" cy="914400"/>
          </a:xfrm>
          <a:prstGeom prst="rect">
            <a:avLst/>
          </a:prstGeom>
          <a:noFill/>
          <a:ln>
            <a:noFill/>
          </a:ln>
        </p:spPr>
      </p:pic>
      <p:pic>
        <p:nvPicPr>
          <p:cNvPr id="244" name="Google Shape;244;p16"/>
          <p:cNvPicPr preferRelativeResize="0"/>
          <p:nvPr/>
        </p:nvPicPr>
        <p:blipFill rotWithShape="1">
          <a:blip r:embed="rId6">
            <a:alphaModFix/>
          </a:blip>
          <a:srcRect/>
          <a:stretch/>
        </p:blipFill>
        <p:spPr>
          <a:xfrm>
            <a:off x="7451825" y="6063975"/>
            <a:ext cx="1443975" cy="673650"/>
          </a:xfrm>
          <a:prstGeom prst="rect">
            <a:avLst/>
          </a:prstGeom>
          <a:noFill/>
          <a:ln>
            <a:noFill/>
          </a:ln>
        </p:spPr>
      </p:pic>
      <p:pic>
        <p:nvPicPr>
          <p:cNvPr id="245" name="Google Shape;245;p16"/>
          <p:cNvPicPr preferRelativeResize="0"/>
          <p:nvPr/>
        </p:nvPicPr>
        <p:blipFill>
          <a:blip r:embed="rId7">
            <a:alphaModFix/>
          </a:blip>
          <a:stretch>
            <a:fillRect/>
          </a:stretch>
        </p:blipFill>
        <p:spPr>
          <a:xfrm>
            <a:off x="296575" y="6025450"/>
            <a:ext cx="673650" cy="673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title"/>
          </p:nvPr>
        </p:nvSpPr>
        <p:spPr>
          <a:xfrm>
            <a:off x="304800" y="228600"/>
            <a:ext cx="8458200" cy="11890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t>Sample Social Media Posts: Facebook</a:t>
            </a:r>
            <a:endParaRPr/>
          </a:p>
        </p:txBody>
      </p:sp>
      <p:sp>
        <p:nvSpPr>
          <p:cNvPr id="252" name="Google Shape;252;p17"/>
          <p:cNvSpPr txBox="1">
            <a:spLocks noGrp="1"/>
          </p:cNvSpPr>
          <p:nvPr>
            <p:ph type="body" idx="1"/>
          </p:nvPr>
        </p:nvSpPr>
        <p:spPr>
          <a:xfrm>
            <a:off x="415546" y="1429482"/>
            <a:ext cx="8461754" cy="4316553"/>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0"/>
              </a:spcBef>
              <a:spcAft>
                <a:spcPts val="0"/>
              </a:spcAft>
              <a:buClr>
                <a:schemeClr val="dk1"/>
              </a:buClr>
              <a:buSzPct val="63063"/>
              <a:buNone/>
            </a:pPr>
            <a:r>
              <a:rPr lang="en-US" sz="3330"/>
              <a:t>Feel free to share any of the below posts on your Facebook page – or write your own using these as a guide! </a:t>
            </a:r>
            <a:endParaRPr sz="3330"/>
          </a:p>
          <a:p>
            <a:pPr marL="0" lvl="0" indent="0" algn="l" rtl="0">
              <a:lnSpc>
                <a:spcPct val="90000"/>
              </a:lnSpc>
              <a:spcBef>
                <a:spcPts val="750"/>
              </a:spcBef>
              <a:spcAft>
                <a:spcPts val="0"/>
              </a:spcAft>
              <a:buClr>
                <a:schemeClr val="dk1"/>
              </a:buClr>
              <a:buSzPct val="100000"/>
              <a:buNone/>
            </a:pPr>
            <a:endParaRPr sz="1500"/>
          </a:p>
          <a:p>
            <a:pPr marL="514350" lvl="1" indent="-188989" algn="l" rtl="0">
              <a:lnSpc>
                <a:spcPct val="90000"/>
              </a:lnSpc>
              <a:spcBef>
                <a:spcPts val="375"/>
              </a:spcBef>
              <a:spcAft>
                <a:spcPts val="0"/>
              </a:spcAft>
              <a:buClr>
                <a:schemeClr val="dk1"/>
              </a:buClr>
              <a:buSzPct val="100000"/>
              <a:buChar char="•"/>
            </a:pPr>
            <a:r>
              <a:rPr lang="en-US" sz="3321"/>
              <a:t>If you’re planning on buying a new tv anytime soon, make sure you purchase a tip-over kit with it! Anchoring your TV and furniture is an important way to make sure your kids stay safe at home. Anchor kits are inexpensive and easy to install. Learn more at: </a:t>
            </a:r>
            <a:r>
              <a:rPr lang="en-US" sz="3321" u="sng">
                <a:solidFill>
                  <a:schemeClr val="accent2"/>
                </a:solidFill>
                <a:hlinkClick r:id="rId3">
                  <a:extLst>
                    <a:ext uri="{A12FA001-AC4F-418D-AE19-62706E023703}">
                      <ahyp:hlinkClr xmlns:ahyp="http://schemas.microsoft.com/office/drawing/2018/hyperlinkcolor" val="tx"/>
                    </a:ext>
                  </a:extLst>
                </a:hlinkClick>
              </a:rPr>
              <a:t>www.anchorit.gov</a:t>
            </a:r>
            <a:r>
              <a:rPr lang="en-US" sz="3321">
                <a:solidFill>
                  <a:schemeClr val="accent2"/>
                </a:solidFill>
              </a:rPr>
              <a:t>.</a:t>
            </a:r>
            <a:endParaRPr sz="3321">
              <a:solidFill>
                <a:schemeClr val="accent2"/>
              </a:solidFill>
            </a:endParaRPr>
          </a:p>
          <a:p>
            <a:pPr marL="342900" lvl="1" indent="0" algn="l" rtl="0">
              <a:lnSpc>
                <a:spcPct val="90000"/>
              </a:lnSpc>
              <a:spcBef>
                <a:spcPts val="375"/>
              </a:spcBef>
              <a:spcAft>
                <a:spcPts val="0"/>
              </a:spcAft>
              <a:buClr>
                <a:schemeClr val="dk1"/>
              </a:buClr>
              <a:buSzPct val="51175"/>
              <a:buNone/>
            </a:pPr>
            <a:endParaRPr sz="3321"/>
          </a:p>
          <a:p>
            <a:pPr marL="514350" lvl="1" indent="-188989" algn="l" rtl="0">
              <a:lnSpc>
                <a:spcPct val="90000"/>
              </a:lnSpc>
              <a:spcBef>
                <a:spcPts val="375"/>
              </a:spcBef>
              <a:spcAft>
                <a:spcPts val="0"/>
              </a:spcAft>
              <a:buClr>
                <a:schemeClr val="dk1"/>
              </a:buClr>
              <a:buSzPct val="100000"/>
              <a:buChar char="•"/>
            </a:pPr>
            <a:r>
              <a:rPr lang="en-US" sz="3321"/>
              <a:t>Most tip-over kits cost less than $20 and take fewer than 20 minutes to install. Learn more about how you can easily secure your furniture and keep your kids safe at home here: </a:t>
            </a:r>
            <a:r>
              <a:rPr lang="en-US" sz="3321" u="sng">
                <a:solidFill>
                  <a:schemeClr val="accent2"/>
                </a:solidFill>
                <a:hlinkClick r:id="rId4">
                  <a:extLst>
                    <a:ext uri="{A12FA001-AC4F-418D-AE19-62706E023703}">
                      <ahyp:hlinkClr xmlns:ahyp="http://schemas.microsoft.com/office/drawing/2018/hyperlinkcolor" val="tx"/>
                    </a:ext>
                  </a:extLst>
                </a:hlinkClick>
              </a:rPr>
              <a:t>https://bit.ly/3r27c26</a:t>
            </a:r>
            <a:endParaRPr sz="3321">
              <a:solidFill>
                <a:schemeClr val="accent2"/>
              </a:solidFill>
            </a:endParaRPr>
          </a:p>
          <a:p>
            <a:pPr marL="514350" lvl="1" indent="-57150" algn="l" rtl="0">
              <a:lnSpc>
                <a:spcPct val="90000"/>
              </a:lnSpc>
              <a:spcBef>
                <a:spcPts val="375"/>
              </a:spcBef>
              <a:spcAft>
                <a:spcPts val="0"/>
              </a:spcAft>
              <a:buClr>
                <a:schemeClr val="dk1"/>
              </a:buClr>
              <a:buSzPct val="100000"/>
              <a:buNone/>
            </a:pPr>
            <a:endParaRPr>
              <a:solidFill>
                <a:srgbClr val="000000"/>
              </a:solidFill>
            </a:endParaRPr>
          </a:p>
          <a:p>
            <a:pPr marL="514350" lvl="1" indent="-57150" algn="l" rtl="0">
              <a:lnSpc>
                <a:spcPct val="90000"/>
              </a:lnSpc>
              <a:spcBef>
                <a:spcPts val="375"/>
              </a:spcBef>
              <a:spcAft>
                <a:spcPts val="0"/>
              </a:spcAft>
              <a:buClr>
                <a:schemeClr val="dk1"/>
              </a:buClr>
              <a:buSzPct val="100000"/>
              <a:buNone/>
            </a:pPr>
            <a:endParaRPr>
              <a:solidFill>
                <a:srgbClr val="000000"/>
              </a:solidFill>
            </a:endParaRPr>
          </a:p>
          <a:p>
            <a:pPr marL="457200" lvl="1" indent="0" algn="l" rtl="0">
              <a:lnSpc>
                <a:spcPct val="90000"/>
              </a:lnSpc>
              <a:spcBef>
                <a:spcPts val="375"/>
              </a:spcBef>
              <a:spcAft>
                <a:spcPts val="0"/>
              </a:spcAft>
              <a:buClr>
                <a:schemeClr val="dk1"/>
              </a:buClr>
              <a:buSzPct val="100000"/>
              <a:buNone/>
            </a:pPr>
            <a:endParaRPr sz="3600">
              <a:solidFill>
                <a:srgbClr val="FF0000"/>
              </a:solidFill>
            </a:endParaRPr>
          </a:p>
          <a:p>
            <a:pPr marL="514350" lvl="1" indent="-57150" algn="l" rtl="0">
              <a:lnSpc>
                <a:spcPct val="90000"/>
              </a:lnSpc>
              <a:spcBef>
                <a:spcPts val="375"/>
              </a:spcBef>
              <a:spcAft>
                <a:spcPts val="0"/>
              </a:spcAft>
              <a:buClr>
                <a:schemeClr val="dk1"/>
              </a:buClr>
              <a:buSzPct val="100000"/>
              <a:buNone/>
            </a:pPr>
            <a:endParaRPr b="1"/>
          </a:p>
          <a:p>
            <a:pPr marL="514350" lvl="1" indent="-57150" algn="l" rtl="0">
              <a:lnSpc>
                <a:spcPct val="90000"/>
              </a:lnSpc>
              <a:spcBef>
                <a:spcPts val="375"/>
              </a:spcBef>
              <a:spcAft>
                <a:spcPts val="0"/>
              </a:spcAft>
              <a:buClr>
                <a:schemeClr val="dk1"/>
              </a:buClr>
              <a:buSzPct val="100000"/>
              <a:buNone/>
            </a:pPr>
            <a:endParaRPr/>
          </a:p>
          <a:p>
            <a:pPr marL="457200" lvl="1" indent="0" algn="l" rtl="0">
              <a:lnSpc>
                <a:spcPct val="90000"/>
              </a:lnSpc>
              <a:spcBef>
                <a:spcPts val="375"/>
              </a:spcBef>
              <a:spcAft>
                <a:spcPts val="0"/>
              </a:spcAft>
              <a:buClr>
                <a:schemeClr val="dk1"/>
              </a:buClr>
              <a:buSzPct val="100000"/>
              <a:buNone/>
            </a:pPr>
            <a:endParaRPr/>
          </a:p>
        </p:txBody>
      </p:sp>
      <p:pic>
        <p:nvPicPr>
          <p:cNvPr id="253" name="Google Shape;253;p17"/>
          <p:cNvPicPr preferRelativeResize="0"/>
          <p:nvPr/>
        </p:nvPicPr>
        <p:blipFill rotWithShape="1">
          <a:blip r:embed="rId5">
            <a:alphaModFix/>
          </a:blip>
          <a:srcRect/>
          <a:stretch/>
        </p:blipFill>
        <p:spPr>
          <a:xfrm>
            <a:off x="-1" y="5943600"/>
            <a:ext cx="9144001" cy="914400"/>
          </a:xfrm>
          <a:prstGeom prst="rect">
            <a:avLst/>
          </a:prstGeom>
          <a:noFill/>
          <a:ln>
            <a:noFill/>
          </a:ln>
        </p:spPr>
      </p:pic>
      <p:pic>
        <p:nvPicPr>
          <p:cNvPr id="254" name="Google Shape;254;p17"/>
          <p:cNvPicPr preferRelativeResize="0"/>
          <p:nvPr/>
        </p:nvPicPr>
        <p:blipFill rotWithShape="1">
          <a:blip r:embed="rId6">
            <a:alphaModFix/>
          </a:blip>
          <a:srcRect/>
          <a:stretch/>
        </p:blipFill>
        <p:spPr>
          <a:xfrm>
            <a:off x="7547625" y="6064725"/>
            <a:ext cx="1443975" cy="673650"/>
          </a:xfrm>
          <a:prstGeom prst="rect">
            <a:avLst/>
          </a:prstGeom>
          <a:noFill/>
          <a:ln>
            <a:noFill/>
          </a:ln>
        </p:spPr>
      </p:pic>
      <p:pic>
        <p:nvPicPr>
          <p:cNvPr id="255" name="Google Shape;255;p17"/>
          <p:cNvPicPr preferRelativeResize="0"/>
          <p:nvPr/>
        </p:nvPicPr>
        <p:blipFill>
          <a:blip r:embed="rId7">
            <a:alphaModFix/>
          </a:blip>
          <a:stretch>
            <a:fillRect/>
          </a:stretch>
        </p:blipFill>
        <p:spPr>
          <a:xfrm>
            <a:off x="296575" y="6064725"/>
            <a:ext cx="634374" cy="6343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title"/>
          </p:nvPr>
        </p:nvSpPr>
        <p:spPr>
          <a:xfrm>
            <a:off x="457200" y="87702"/>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a:latin typeface="Calibri"/>
                <a:ea typeface="Calibri"/>
                <a:cs typeface="Calibri"/>
                <a:sym typeface="Calibri"/>
              </a:rPr>
              <a:t>Sample Social Media Posts: Spanish</a:t>
            </a:r>
            <a:endParaRPr/>
          </a:p>
        </p:txBody>
      </p:sp>
      <p:sp>
        <p:nvSpPr>
          <p:cNvPr id="261" name="Google Shape;261;p18"/>
          <p:cNvSpPr txBox="1">
            <a:spLocks noGrp="1"/>
          </p:cNvSpPr>
          <p:nvPr>
            <p:ph type="body" idx="1"/>
          </p:nvPr>
        </p:nvSpPr>
        <p:spPr>
          <a:xfrm>
            <a:off x="224100" y="1108500"/>
            <a:ext cx="8695800" cy="4835100"/>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Clr>
                <a:schemeClr val="dk1"/>
              </a:buClr>
              <a:buSzPts val="1800"/>
              <a:buNone/>
            </a:pPr>
            <a:r>
              <a:rPr lang="en-US" sz="2000"/>
              <a:t>Si su audiencia habla español, comparta cualquiera de las siguientes publicaciones en sus redes sociales, o escribe sus propias publicaciones utilizando estos como guía. </a:t>
            </a:r>
            <a:endParaRPr sz="2000"/>
          </a:p>
          <a:p>
            <a:pPr marL="457200" lvl="1" indent="0" algn="l" rtl="0">
              <a:lnSpc>
                <a:spcPct val="90000"/>
              </a:lnSpc>
              <a:spcBef>
                <a:spcPts val="375"/>
              </a:spcBef>
              <a:spcAft>
                <a:spcPts val="0"/>
              </a:spcAft>
              <a:buClr>
                <a:schemeClr val="dk1"/>
              </a:buClr>
              <a:buSzPts val="1300"/>
              <a:buNone/>
            </a:pPr>
            <a:endParaRPr sz="2000"/>
          </a:p>
          <a:p>
            <a:pPr marL="514350" lvl="1" indent="-196850" algn="l" rtl="0">
              <a:lnSpc>
                <a:spcPct val="90000"/>
              </a:lnSpc>
              <a:spcBef>
                <a:spcPts val="375"/>
              </a:spcBef>
              <a:spcAft>
                <a:spcPts val="0"/>
              </a:spcAft>
              <a:buClr>
                <a:schemeClr val="dk1"/>
              </a:buClr>
              <a:buSzPts val="2000"/>
              <a:buChar char="•"/>
            </a:pPr>
            <a:r>
              <a:rPr lang="en-US" sz="2000" b="1"/>
              <a:t>Twitter:</a:t>
            </a:r>
            <a:r>
              <a:rPr lang="en-US" sz="2000"/>
              <a:t> Los muebles y televisores pueden caerse sobre los niños incluso cuando los está viendo. Proteja a sus hijos. Para más información, visite </a:t>
            </a:r>
            <a:r>
              <a:rPr lang="en-US" sz="2000" u="sng">
                <a:solidFill>
                  <a:srgbClr val="FF9900"/>
                </a:solidFill>
                <a:hlinkClick r:id="rId3">
                  <a:extLst>
                    <a:ext uri="{A12FA001-AC4F-418D-AE19-62706E023703}">
                      <ahyp:hlinkClr xmlns:ahyp="http://schemas.microsoft.com/office/drawing/2018/hyperlinkcolor" val="tx"/>
                    </a:ext>
                  </a:extLst>
                </a:hlinkClick>
              </a:rPr>
              <a:t>https://www.anchorit.gov/</a:t>
            </a:r>
            <a:r>
              <a:rPr lang="en-US" sz="2000">
                <a:solidFill>
                  <a:srgbClr val="FF9900"/>
                </a:solidFill>
              </a:rPr>
              <a:t> </a:t>
            </a:r>
            <a:r>
              <a:rPr lang="en-US" sz="2000"/>
              <a:t>#Asegúrelos</a:t>
            </a:r>
            <a:endParaRPr sz="2000"/>
          </a:p>
          <a:p>
            <a:pPr marL="514350" lvl="0" indent="0" algn="l" rtl="0">
              <a:lnSpc>
                <a:spcPct val="90000"/>
              </a:lnSpc>
              <a:spcBef>
                <a:spcPts val="375"/>
              </a:spcBef>
              <a:spcAft>
                <a:spcPts val="0"/>
              </a:spcAft>
              <a:buNone/>
            </a:pPr>
            <a:endParaRPr sz="2000"/>
          </a:p>
          <a:p>
            <a:pPr marL="514350" lvl="1" indent="-196850" algn="l" rtl="0">
              <a:lnSpc>
                <a:spcPct val="90000"/>
              </a:lnSpc>
              <a:spcBef>
                <a:spcPts val="375"/>
              </a:spcBef>
              <a:spcAft>
                <a:spcPts val="0"/>
              </a:spcAft>
              <a:buClr>
                <a:schemeClr val="dk1"/>
              </a:buClr>
              <a:buSzPts val="2000"/>
              <a:buChar char="•"/>
            </a:pPr>
            <a:r>
              <a:rPr lang="en-US" sz="2000" b="1"/>
              <a:t>Instagram:</a:t>
            </a:r>
            <a:r>
              <a:rPr lang="en-US" sz="2000"/>
              <a:t> Algunas personas piensan que no necesitan asegurar sus muebles porque “están viendo a sus hijos.” Lo cierto es que, aun estando con un adulto, los accidentes pueden ocurrir. #Asegúrelos Para más información, visite el enlace en la descripción.</a:t>
            </a:r>
            <a:endParaRPr sz="2000"/>
          </a:p>
          <a:p>
            <a:pPr marL="514350" lvl="0" indent="0" algn="l" rtl="0">
              <a:lnSpc>
                <a:spcPct val="90000"/>
              </a:lnSpc>
              <a:spcBef>
                <a:spcPts val="375"/>
              </a:spcBef>
              <a:spcAft>
                <a:spcPts val="0"/>
              </a:spcAft>
              <a:buNone/>
            </a:pPr>
            <a:endParaRPr sz="2000"/>
          </a:p>
          <a:p>
            <a:pPr marL="514350" lvl="1" indent="-196850" algn="l" rtl="0">
              <a:lnSpc>
                <a:spcPct val="90000"/>
              </a:lnSpc>
              <a:spcBef>
                <a:spcPts val="375"/>
              </a:spcBef>
              <a:spcAft>
                <a:spcPts val="0"/>
              </a:spcAft>
              <a:buClr>
                <a:schemeClr val="dk1"/>
              </a:buClr>
              <a:buSzPts val="2000"/>
              <a:buChar char="•"/>
            </a:pPr>
            <a:r>
              <a:rPr lang="en-US" sz="2000" b="1"/>
              <a:t>Facebook:</a:t>
            </a:r>
            <a:r>
              <a:rPr lang="en-US" sz="2000"/>
              <a:t> Para proteger a los niños de los riesgos relacionados con la caída de muebles, televisores y electrodomésticos, visite </a:t>
            </a:r>
            <a:r>
              <a:rPr lang="en-US" sz="2000" u="sng">
                <a:solidFill>
                  <a:schemeClr val="accent2"/>
                </a:solidFill>
                <a:hlinkClick r:id="rId4">
                  <a:extLst>
                    <a:ext uri="{A12FA001-AC4F-418D-AE19-62706E023703}">
                      <ahyp:hlinkClr xmlns:ahyp="http://schemas.microsoft.com/office/drawing/2018/hyperlinkcolor" val="tx"/>
                    </a:ext>
                  </a:extLst>
                </a:hlinkClick>
              </a:rPr>
              <a:t>www.anchorit.gov/resources</a:t>
            </a:r>
            <a:r>
              <a:rPr lang="en-US" sz="2000">
                <a:solidFill>
                  <a:schemeClr val="accent2"/>
                </a:solidFill>
              </a:rPr>
              <a:t> </a:t>
            </a:r>
            <a:r>
              <a:rPr lang="en-US" sz="2000"/>
              <a:t>y adopte unas sencillas medidas de seguridad.</a:t>
            </a:r>
            <a:endParaRPr sz="2000"/>
          </a:p>
        </p:txBody>
      </p:sp>
      <p:pic>
        <p:nvPicPr>
          <p:cNvPr id="262" name="Google Shape;262;p18"/>
          <p:cNvPicPr preferRelativeResize="0"/>
          <p:nvPr/>
        </p:nvPicPr>
        <p:blipFill rotWithShape="1">
          <a:blip r:embed="rId5">
            <a:alphaModFix/>
          </a:blip>
          <a:srcRect/>
          <a:stretch/>
        </p:blipFill>
        <p:spPr>
          <a:xfrm>
            <a:off x="-1" y="5943600"/>
            <a:ext cx="9144001" cy="914400"/>
          </a:xfrm>
          <a:prstGeom prst="rect">
            <a:avLst/>
          </a:prstGeom>
          <a:noFill/>
          <a:ln>
            <a:noFill/>
          </a:ln>
        </p:spPr>
      </p:pic>
      <p:pic>
        <p:nvPicPr>
          <p:cNvPr id="263" name="Google Shape;263;p18"/>
          <p:cNvPicPr preferRelativeResize="0"/>
          <p:nvPr/>
        </p:nvPicPr>
        <p:blipFill rotWithShape="1">
          <a:blip r:embed="rId6">
            <a:alphaModFix/>
          </a:blip>
          <a:srcRect/>
          <a:stretch/>
        </p:blipFill>
        <p:spPr>
          <a:xfrm>
            <a:off x="7509325" y="6064725"/>
            <a:ext cx="1482274" cy="691525"/>
          </a:xfrm>
          <a:prstGeom prst="rect">
            <a:avLst/>
          </a:prstGeom>
          <a:noFill/>
          <a:ln>
            <a:noFill/>
          </a:ln>
        </p:spPr>
      </p:pic>
      <p:pic>
        <p:nvPicPr>
          <p:cNvPr id="264" name="Google Shape;264;p18"/>
          <p:cNvPicPr preferRelativeResize="0"/>
          <p:nvPr/>
        </p:nvPicPr>
        <p:blipFill>
          <a:blip r:embed="rId7">
            <a:alphaModFix/>
          </a:blip>
          <a:stretch>
            <a:fillRect/>
          </a:stretch>
        </p:blipFill>
        <p:spPr>
          <a:xfrm>
            <a:off x="296575" y="6007575"/>
            <a:ext cx="691524" cy="6915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Calibri"/>
              <a:buNone/>
            </a:pPr>
            <a:r>
              <a:rPr lang="en-US">
                <a:latin typeface="Calibri"/>
                <a:ea typeface="Calibri"/>
                <a:cs typeface="Calibri"/>
                <a:sym typeface="Calibri"/>
              </a:rPr>
              <a:t>VISUAL/LOGO LIBRARY</a:t>
            </a:r>
            <a:endParaRPr/>
          </a:p>
        </p:txBody>
      </p:sp>
      <p:sp>
        <p:nvSpPr>
          <p:cNvPr id="271" name="Google Shape;271;p1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r>
              <a:rPr lang="en-US"/>
              <a:t>Anchor It! Collaborator Toolkit</a:t>
            </a:r>
            <a:endParaRPr/>
          </a:p>
        </p:txBody>
      </p:sp>
      <p:pic>
        <p:nvPicPr>
          <p:cNvPr id="272" name="Google Shape;272;p19"/>
          <p:cNvPicPr preferRelativeResize="0"/>
          <p:nvPr/>
        </p:nvPicPr>
        <p:blipFill rotWithShape="1">
          <a:blip r:embed="rId3">
            <a:alphaModFix/>
          </a:blip>
          <a:srcRect/>
          <a:stretch/>
        </p:blipFill>
        <p:spPr>
          <a:xfrm>
            <a:off x="-1" y="6019800"/>
            <a:ext cx="9144001" cy="838200"/>
          </a:xfrm>
          <a:prstGeom prst="rect">
            <a:avLst/>
          </a:prstGeom>
          <a:noFill/>
          <a:ln>
            <a:noFill/>
          </a:ln>
        </p:spPr>
      </p:pic>
      <p:pic>
        <p:nvPicPr>
          <p:cNvPr id="273" name="Google Shape;273;p19"/>
          <p:cNvPicPr preferRelativeResize="0"/>
          <p:nvPr/>
        </p:nvPicPr>
        <p:blipFill rotWithShape="1">
          <a:blip r:embed="rId4">
            <a:alphaModFix/>
          </a:blip>
          <a:srcRect/>
          <a:stretch/>
        </p:blipFill>
        <p:spPr>
          <a:xfrm>
            <a:off x="7413525" y="6116650"/>
            <a:ext cx="1520600" cy="709400"/>
          </a:xfrm>
          <a:prstGeom prst="rect">
            <a:avLst/>
          </a:prstGeom>
          <a:noFill/>
          <a:ln>
            <a:noFill/>
          </a:ln>
        </p:spPr>
      </p:pic>
      <p:pic>
        <p:nvPicPr>
          <p:cNvPr id="274" name="Google Shape;274;p19"/>
          <p:cNvPicPr preferRelativeResize="0"/>
          <p:nvPr/>
        </p:nvPicPr>
        <p:blipFill>
          <a:blip r:embed="rId5">
            <a:alphaModFix/>
          </a:blip>
          <a:stretch>
            <a:fillRect/>
          </a:stretch>
        </p:blipFill>
        <p:spPr>
          <a:xfrm>
            <a:off x="296575" y="6233675"/>
            <a:ext cx="465426" cy="465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a:spLocks noGrp="1"/>
          </p:cNvSpPr>
          <p:nvPr>
            <p:ph type="title"/>
          </p:nvPr>
        </p:nvSpPr>
        <p:spPr>
          <a:xfrm>
            <a:off x="455744" y="1524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t>Visual/Logo Library</a:t>
            </a:r>
            <a:r>
              <a:rPr lang="en-US"/>
              <a:t> </a:t>
            </a:r>
            <a:endParaRPr i="1"/>
          </a:p>
        </p:txBody>
      </p:sp>
      <p:sp>
        <p:nvSpPr>
          <p:cNvPr id="281" name="Google Shape;281;p20"/>
          <p:cNvSpPr txBox="1">
            <a:spLocks noGrp="1"/>
          </p:cNvSpPr>
          <p:nvPr>
            <p:ph type="body" idx="1"/>
          </p:nvPr>
        </p:nvSpPr>
        <p:spPr>
          <a:xfrm>
            <a:off x="455744" y="1143000"/>
            <a:ext cx="8229600" cy="452596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You can include any of these English or Spanish logos or images in social media posts, newsletters or on your website (Please be sure to attribute them to Anchor It!</a:t>
            </a:r>
            <a:r>
              <a:rPr lang="en-US" i="1"/>
              <a:t>). </a:t>
            </a:r>
            <a:endParaRPr/>
          </a:p>
          <a:p>
            <a:pPr marL="171450" lvl="0" indent="-171450" algn="l" rtl="0">
              <a:lnSpc>
                <a:spcPct val="90000"/>
              </a:lnSpc>
              <a:spcBef>
                <a:spcPts val="750"/>
              </a:spcBef>
              <a:spcAft>
                <a:spcPts val="0"/>
              </a:spcAft>
              <a:buClr>
                <a:schemeClr val="dk1"/>
              </a:buClr>
              <a:buSzPts val="2100"/>
              <a:buChar char="•"/>
            </a:pPr>
            <a:r>
              <a:rPr lang="en-US"/>
              <a:t>The campaign has a library of photos related to installing anti-tip kits and awareness of tip-overs. Feel free to download images from our recently updated library and share them with your community. View more images </a:t>
            </a:r>
            <a:r>
              <a:rPr lang="en-US" u="sng">
                <a:solidFill>
                  <a:schemeClr val="accent2"/>
                </a:solidFill>
                <a:hlinkClick r:id="rId3">
                  <a:extLst>
                    <a:ext uri="{A12FA001-AC4F-418D-AE19-62706E023703}">
                      <ahyp:hlinkClr xmlns:ahyp="http://schemas.microsoft.com/office/drawing/2018/hyperlinkcolor" val="tx"/>
                    </a:ext>
                  </a:extLst>
                </a:hlinkClick>
              </a:rPr>
              <a:t>here.</a:t>
            </a:r>
            <a:endParaRPr>
              <a:solidFill>
                <a:schemeClr val="accent2"/>
              </a:solidFill>
            </a:endParaRPr>
          </a:p>
        </p:txBody>
      </p:sp>
      <p:pic>
        <p:nvPicPr>
          <p:cNvPr id="282" name="Google Shape;282;p20"/>
          <p:cNvPicPr preferRelativeResize="0"/>
          <p:nvPr/>
        </p:nvPicPr>
        <p:blipFill rotWithShape="1">
          <a:blip r:embed="rId4">
            <a:alphaModFix/>
          </a:blip>
          <a:srcRect/>
          <a:stretch/>
        </p:blipFill>
        <p:spPr>
          <a:xfrm>
            <a:off x="13636" y="6019800"/>
            <a:ext cx="9144001" cy="838200"/>
          </a:xfrm>
          <a:prstGeom prst="rect">
            <a:avLst/>
          </a:prstGeom>
          <a:noFill/>
          <a:ln>
            <a:noFill/>
          </a:ln>
        </p:spPr>
      </p:pic>
      <p:pic>
        <p:nvPicPr>
          <p:cNvPr id="283" name="Google Shape;283;p20"/>
          <p:cNvPicPr preferRelativeResize="0"/>
          <p:nvPr/>
        </p:nvPicPr>
        <p:blipFill>
          <a:blip r:embed="rId5">
            <a:alphaModFix/>
          </a:blip>
          <a:stretch>
            <a:fillRect/>
          </a:stretch>
        </p:blipFill>
        <p:spPr>
          <a:xfrm>
            <a:off x="762275" y="3429000"/>
            <a:ext cx="3656776" cy="1969451"/>
          </a:xfrm>
          <a:prstGeom prst="rect">
            <a:avLst/>
          </a:prstGeom>
          <a:noFill/>
          <a:ln>
            <a:noFill/>
          </a:ln>
        </p:spPr>
      </p:pic>
      <p:pic>
        <p:nvPicPr>
          <p:cNvPr id="284" name="Google Shape;284;p20"/>
          <p:cNvPicPr preferRelativeResize="0"/>
          <p:nvPr/>
        </p:nvPicPr>
        <p:blipFill>
          <a:blip r:embed="rId5">
            <a:alphaModFix/>
          </a:blip>
          <a:stretch>
            <a:fillRect/>
          </a:stretch>
        </p:blipFill>
        <p:spPr>
          <a:xfrm>
            <a:off x="7547623" y="6095037"/>
            <a:ext cx="1276948" cy="687726"/>
          </a:xfrm>
          <a:prstGeom prst="rect">
            <a:avLst/>
          </a:prstGeom>
          <a:noFill/>
          <a:ln>
            <a:noFill/>
          </a:ln>
        </p:spPr>
      </p:pic>
      <p:pic>
        <p:nvPicPr>
          <p:cNvPr id="285" name="Google Shape;285;p20"/>
          <p:cNvPicPr preferRelativeResize="0"/>
          <p:nvPr/>
        </p:nvPicPr>
        <p:blipFill>
          <a:blip r:embed="rId6">
            <a:alphaModFix/>
          </a:blip>
          <a:stretch>
            <a:fillRect/>
          </a:stretch>
        </p:blipFill>
        <p:spPr>
          <a:xfrm>
            <a:off x="4846125" y="3342387"/>
            <a:ext cx="3978450" cy="2142674"/>
          </a:xfrm>
          <a:prstGeom prst="rect">
            <a:avLst/>
          </a:prstGeom>
          <a:noFill/>
          <a:ln>
            <a:noFill/>
          </a:ln>
        </p:spPr>
      </p:pic>
      <p:pic>
        <p:nvPicPr>
          <p:cNvPr id="286" name="Google Shape;286;p20"/>
          <p:cNvPicPr preferRelativeResize="0"/>
          <p:nvPr/>
        </p:nvPicPr>
        <p:blipFill>
          <a:blip r:embed="rId7">
            <a:alphaModFix/>
          </a:blip>
          <a:stretch>
            <a:fillRect/>
          </a:stretch>
        </p:blipFill>
        <p:spPr>
          <a:xfrm>
            <a:off x="296575" y="6095025"/>
            <a:ext cx="604076" cy="604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rPr>
              <a:t>Table of </a:t>
            </a:r>
            <a:r>
              <a:rPr lang="en-US" b="1">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Contents</a:t>
            </a:r>
            <a:endParaRPr/>
          </a:p>
        </p:txBody>
      </p:sp>
      <p:sp>
        <p:nvSpPr>
          <p:cNvPr id="100" name="Google Shape;100;p2"/>
          <p:cNvSpPr txBox="1">
            <a:spLocks noGrp="1"/>
          </p:cNvSpPr>
          <p:nvPr>
            <p:ph type="body" idx="1"/>
          </p:nvPr>
        </p:nvSpPr>
        <p:spPr>
          <a:xfrm>
            <a:off x="685800" y="1371600"/>
            <a:ext cx="8001000" cy="42603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Messaging……………………………3</a:t>
            </a:r>
            <a:endParaRPr/>
          </a:p>
          <a:p>
            <a:pPr marL="0" lvl="0" indent="0" algn="l" rtl="0">
              <a:lnSpc>
                <a:spcPct val="90000"/>
              </a:lnSpc>
              <a:spcBef>
                <a:spcPts val="600"/>
              </a:spcBef>
              <a:spcAft>
                <a:spcPts val="0"/>
              </a:spcAft>
              <a:buClr>
                <a:schemeClr val="dk1"/>
              </a:buClr>
              <a:buSzPts val="1400"/>
              <a:buNone/>
            </a:pPr>
            <a:endParaRPr sz="1400"/>
          </a:p>
          <a:p>
            <a:pPr marL="171450" lvl="0" indent="-171450" algn="l" rtl="0">
              <a:lnSpc>
                <a:spcPct val="90000"/>
              </a:lnSpc>
              <a:spcBef>
                <a:spcPts val="600"/>
              </a:spcBef>
              <a:spcAft>
                <a:spcPts val="0"/>
              </a:spcAft>
              <a:buClr>
                <a:schemeClr val="dk1"/>
              </a:buClr>
              <a:buSzPts val="2100"/>
              <a:buChar char="•"/>
            </a:pPr>
            <a:r>
              <a:rPr lang="en-US"/>
              <a:t>PSA Videos……………..……………….7</a:t>
            </a:r>
            <a:endParaRPr/>
          </a:p>
          <a:p>
            <a:pPr marL="0" lvl="0" indent="0" algn="l" rtl="0">
              <a:lnSpc>
                <a:spcPct val="90000"/>
              </a:lnSpc>
              <a:spcBef>
                <a:spcPts val="600"/>
              </a:spcBef>
              <a:spcAft>
                <a:spcPts val="0"/>
              </a:spcAft>
              <a:buClr>
                <a:schemeClr val="dk1"/>
              </a:buClr>
              <a:buSzPts val="1500"/>
              <a:buNone/>
            </a:pPr>
            <a:endParaRPr sz="1500"/>
          </a:p>
          <a:p>
            <a:pPr marL="171450" lvl="0" indent="-171450" algn="l" rtl="0">
              <a:lnSpc>
                <a:spcPct val="90000"/>
              </a:lnSpc>
              <a:spcBef>
                <a:spcPts val="600"/>
              </a:spcBef>
              <a:spcAft>
                <a:spcPts val="0"/>
              </a:spcAft>
              <a:buClr>
                <a:schemeClr val="dk1"/>
              </a:buClr>
              <a:buSzPts val="2100"/>
              <a:buChar char="•"/>
            </a:pPr>
            <a:r>
              <a:rPr lang="en-US"/>
              <a:t>How to Anchor ……………………10</a:t>
            </a:r>
            <a:endParaRPr/>
          </a:p>
          <a:p>
            <a:pPr marL="0" lvl="0" indent="0" algn="l" rtl="0">
              <a:lnSpc>
                <a:spcPct val="90000"/>
              </a:lnSpc>
              <a:spcBef>
                <a:spcPts val="600"/>
              </a:spcBef>
              <a:spcAft>
                <a:spcPts val="0"/>
              </a:spcAft>
              <a:buClr>
                <a:schemeClr val="dk1"/>
              </a:buClr>
              <a:buSzPts val="1400"/>
              <a:buNone/>
            </a:pPr>
            <a:endParaRPr sz="1400"/>
          </a:p>
          <a:p>
            <a:pPr marL="171450" lvl="0" indent="-171450" algn="l" rtl="0">
              <a:lnSpc>
                <a:spcPct val="90000"/>
              </a:lnSpc>
              <a:spcBef>
                <a:spcPts val="600"/>
              </a:spcBef>
              <a:spcAft>
                <a:spcPts val="0"/>
              </a:spcAft>
              <a:buClr>
                <a:schemeClr val="dk1"/>
              </a:buClr>
              <a:buSzPts val="2100"/>
              <a:buChar char="•"/>
            </a:pPr>
            <a:r>
              <a:rPr lang="en-US"/>
              <a:t>Social Media……………………..…12</a:t>
            </a:r>
            <a:endParaRPr/>
          </a:p>
          <a:p>
            <a:pPr marL="0" lvl="0" indent="0" algn="l" rtl="0">
              <a:lnSpc>
                <a:spcPct val="90000"/>
              </a:lnSpc>
              <a:spcBef>
                <a:spcPts val="600"/>
              </a:spcBef>
              <a:spcAft>
                <a:spcPts val="0"/>
              </a:spcAft>
              <a:buClr>
                <a:schemeClr val="dk1"/>
              </a:buClr>
              <a:buSzPts val="1400"/>
              <a:buNone/>
            </a:pPr>
            <a:endParaRPr sz="1400"/>
          </a:p>
          <a:p>
            <a:pPr marL="171450" lvl="0" indent="-171450" algn="l" rtl="0">
              <a:lnSpc>
                <a:spcPct val="90000"/>
              </a:lnSpc>
              <a:spcBef>
                <a:spcPts val="600"/>
              </a:spcBef>
              <a:spcAft>
                <a:spcPts val="0"/>
              </a:spcAft>
              <a:buClr>
                <a:schemeClr val="dk1"/>
              </a:buClr>
              <a:buSzPts val="2100"/>
              <a:buChar char="•"/>
            </a:pPr>
            <a:r>
              <a:rPr lang="en-US"/>
              <a:t>Visual-Logo Library…..………….18</a:t>
            </a:r>
            <a:endParaRPr/>
          </a:p>
          <a:p>
            <a:pPr marL="0" lvl="0" indent="0" algn="l" rtl="0">
              <a:lnSpc>
                <a:spcPct val="90000"/>
              </a:lnSpc>
              <a:spcBef>
                <a:spcPts val="600"/>
              </a:spcBef>
              <a:spcAft>
                <a:spcPts val="0"/>
              </a:spcAft>
              <a:buClr>
                <a:schemeClr val="dk1"/>
              </a:buClr>
              <a:buSzPts val="1400"/>
              <a:buNone/>
            </a:pPr>
            <a:endParaRPr sz="1400"/>
          </a:p>
          <a:p>
            <a:pPr marL="171450" lvl="0" indent="-171450" algn="l" rtl="0">
              <a:lnSpc>
                <a:spcPct val="90000"/>
              </a:lnSpc>
              <a:spcBef>
                <a:spcPts val="600"/>
              </a:spcBef>
              <a:spcAft>
                <a:spcPts val="0"/>
              </a:spcAft>
              <a:buClr>
                <a:schemeClr val="dk1"/>
              </a:buClr>
              <a:buSzPts val="2100"/>
              <a:buChar char="•"/>
            </a:pPr>
            <a:r>
              <a:rPr lang="en-US"/>
              <a:t>Resources…………………………….21</a:t>
            </a:r>
            <a:endParaRPr/>
          </a:p>
          <a:p>
            <a:pPr marL="0" lvl="0" indent="0" algn="l" rtl="0">
              <a:lnSpc>
                <a:spcPct val="90000"/>
              </a:lnSpc>
              <a:spcBef>
                <a:spcPts val="600"/>
              </a:spcBef>
              <a:spcAft>
                <a:spcPts val="0"/>
              </a:spcAft>
              <a:buClr>
                <a:schemeClr val="dk1"/>
              </a:buClr>
              <a:buSzPts val="1400"/>
              <a:buNone/>
            </a:pPr>
            <a:endParaRPr sz="1400"/>
          </a:p>
          <a:p>
            <a:pPr marL="171450" lvl="0" indent="-171450" algn="l" rtl="0">
              <a:lnSpc>
                <a:spcPct val="90000"/>
              </a:lnSpc>
              <a:spcBef>
                <a:spcPts val="600"/>
              </a:spcBef>
              <a:spcAft>
                <a:spcPts val="0"/>
              </a:spcAft>
              <a:buClr>
                <a:schemeClr val="dk1"/>
              </a:buClr>
              <a:buSzPts val="2100"/>
              <a:buChar char="•"/>
            </a:pPr>
            <a:r>
              <a:rPr lang="en-US"/>
              <a:t>Contact Information………….…24</a:t>
            </a:r>
            <a:endParaRPr/>
          </a:p>
        </p:txBody>
      </p:sp>
      <p:pic>
        <p:nvPicPr>
          <p:cNvPr id="101" name="Google Shape;101;p2"/>
          <p:cNvPicPr preferRelativeResize="0"/>
          <p:nvPr/>
        </p:nvPicPr>
        <p:blipFill rotWithShape="1">
          <a:blip r:embed="rId3">
            <a:alphaModFix/>
          </a:blip>
          <a:srcRect/>
          <a:stretch/>
        </p:blipFill>
        <p:spPr>
          <a:xfrm>
            <a:off x="-1" y="5715000"/>
            <a:ext cx="9144001" cy="1143000"/>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7202797" y="5873913"/>
            <a:ext cx="1768774" cy="825175"/>
          </a:xfrm>
          <a:prstGeom prst="rect">
            <a:avLst/>
          </a:prstGeom>
          <a:noFill/>
          <a:ln>
            <a:noFill/>
          </a:ln>
        </p:spPr>
      </p:pic>
      <p:pic>
        <p:nvPicPr>
          <p:cNvPr id="103" name="Google Shape;103;p2"/>
          <p:cNvPicPr preferRelativeResize="0"/>
          <p:nvPr/>
        </p:nvPicPr>
        <p:blipFill>
          <a:blip r:embed="rId5">
            <a:alphaModFix/>
          </a:blip>
          <a:stretch>
            <a:fillRect/>
          </a:stretch>
        </p:blipFill>
        <p:spPr>
          <a:xfrm>
            <a:off x="296575" y="5873926"/>
            <a:ext cx="825174" cy="825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1"/>
          <p:cNvPicPr preferRelativeResize="0"/>
          <p:nvPr/>
        </p:nvPicPr>
        <p:blipFill rotWithShape="1">
          <a:blip r:embed="rId3">
            <a:alphaModFix/>
          </a:blip>
          <a:srcRect/>
          <a:stretch/>
        </p:blipFill>
        <p:spPr>
          <a:xfrm>
            <a:off x="6330869" y="43811"/>
            <a:ext cx="1746331" cy="2624705"/>
          </a:xfrm>
          <a:prstGeom prst="rect">
            <a:avLst/>
          </a:prstGeom>
          <a:noFill/>
          <a:ln>
            <a:noFill/>
          </a:ln>
        </p:spPr>
      </p:pic>
      <p:pic>
        <p:nvPicPr>
          <p:cNvPr id="293" name="Google Shape;293;p21"/>
          <p:cNvPicPr preferRelativeResize="0"/>
          <p:nvPr/>
        </p:nvPicPr>
        <p:blipFill rotWithShape="1">
          <a:blip r:embed="rId4">
            <a:alphaModFix/>
          </a:blip>
          <a:srcRect/>
          <a:stretch/>
        </p:blipFill>
        <p:spPr>
          <a:xfrm>
            <a:off x="2950189" y="2730660"/>
            <a:ext cx="3016264" cy="1695650"/>
          </a:xfrm>
          <a:prstGeom prst="rect">
            <a:avLst/>
          </a:prstGeom>
          <a:noFill/>
          <a:ln>
            <a:noFill/>
          </a:ln>
        </p:spPr>
      </p:pic>
      <p:pic>
        <p:nvPicPr>
          <p:cNvPr id="294" name="Google Shape;294;p21"/>
          <p:cNvPicPr preferRelativeResize="0"/>
          <p:nvPr/>
        </p:nvPicPr>
        <p:blipFill rotWithShape="1">
          <a:blip r:embed="rId5">
            <a:alphaModFix/>
          </a:blip>
          <a:srcRect/>
          <a:stretch/>
        </p:blipFill>
        <p:spPr>
          <a:xfrm>
            <a:off x="3150873" y="474234"/>
            <a:ext cx="2842253" cy="1892195"/>
          </a:xfrm>
          <a:prstGeom prst="rect">
            <a:avLst/>
          </a:prstGeom>
          <a:noFill/>
          <a:ln>
            <a:noFill/>
          </a:ln>
        </p:spPr>
      </p:pic>
      <p:pic>
        <p:nvPicPr>
          <p:cNvPr id="295" name="Google Shape;295;p21"/>
          <p:cNvPicPr preferRelativeResize="0"/>
          <p:nvPr/>
        </p:nvPicPr>
        <p:blipFill rotWithShape="1">
          <a:blip r:embed="rId6">
            <a:alphaModFix/>
          </a:blip>
          <a:srcRect/>
          <a:stretch/>
        </p:blipFill>
        <p:spPr>
          <a:xfrm>
            <a:off x="6193811" y="2762007"/>
            <a:ext cx="2658255" cy="1768653"/>
          </a:xfrm>
          <a:prstGeom prst="rect">
            <a:avLst/>
          </a:prstGeom>
          <a:noFill/>
          <a:ln>
            <a:noFill/>
          </a:ln>
        </p:spPr>
      </p:pic>
      <p:pic>
        <p:nvPicPr>
          <p:cNvPr id="296" name="Google Shape;296;p21"/>
          <p:cNvPicPr preferRelativeResize="0"/>
          <p:nvPr/>
        </p:nvPicPr>
        <p:blipFill rotWithShape="1">
          <a:blip r:embed="rId7">
            <a:alphaModFix/>
          </a:blip>
          <a:srcRect/>
          <a:stretch/>
        </p:blipFill>
        <p:spPr>
          <a:xfrm>
            <a:off x="77795" y="2668516"/>
            <a:ext cx="2735338" cy="1819940"/>
          </a:xfrm>
          <a:prstGeom prst="rect">
            <a:avLst/>
          </a:prstGeom>
          <a:noFill/>
          <a:ln>
            <a:noFill/>
          </a:ln>
        </p:spPr>
      </p:pic>
      <p:sp>
        <p:nvSpPr>
          <p:cNvPr id="297" name="Google Shape;297;p21" descr="https://finnpartners.app.box.com/representation/file_version_120011957308/image_2048/1.png"/>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8" name="Google Shape;298;p21"/>
          <p:cNvPicPr preferRelativeResize="0"/>
          <p:nvPr/>
        </p:nvPicPr>
        <p:blipFill rotWithShape="1">
          <a:blip r:embed="rId8">
            <a:alphaModFix/>
          </a:blip>
          <a:srcRect/>
          <a:stretch/>
        </p:blipFill>
        <p:spPr>
          <a:xfrm>
            <a:off x="104842" y="393558"/>
            <a:ext cx="2918394" cy="1941589"/>
          </a:xfrm>
          <a:prstGeom prst="rect">
            <a:avLst/>
          </a:prstGeom>
          <a:noFill/>
          <a:ln>
            <a:noFill/>
          </a:ln>
        </p:spPr>
      </p:pic>
      <p:pic>
        <p:nvPicPr>
          <p:cNvPr id="299" name="Google Shape;299;p21" descr="A picture containing floor, wall, indoor, room&#10;&#10;Description automatically generated"/>
          <p:cNvPicPr preferRelativeResize="0"/>
          <p:nvPr/>
        </p:nvPicPr>
        <p:blipFill rotWithShape="1">
          <a:blip r:embed="rId9">
            <a:alphaModFix/>
          </a:blip>
          <a:srcRect/>
          <a:stretch/>
        </p:blipFill>
        <p:spPr>
          <a:xfrm>
            <a:off x="3410904" y="4586611"/>
            <a:ext cx="2525251" cy="1680140"/>
          </a:xfrm>
          <a:prstGeom prst="rect">
            <a:avLst/>
          </a:prstGeom>
          <a:noFill/>
          <a:ln>
            <a:noFill/>
          </a:ln>
        </p:spPr>
      </p:pic>
      <p:pic>
        <p:nvPicPr>
          <p:cNvPr id="300" name="Google Shape;300;p21" descr="A person and a child playing video games in a living room&#10;&#10;Description automatically generated with medium confidence"/>
          <p:cNvPicPr preferRelativeResize="0"/>
          <p:nvPr/>
        </p:nvPicPr>
        <p:blipFill rotWithShape="1">
          <a:blip r:embed="rId10">
            <a:alphaModFix/>
          </a:blip>
          <a:srcRect/>
          <a:stretch/>
        </p:blipFill>
        <p:spPr>
          <a:xfrm>
            <a:off x="481264" y="4595434"/>
            <a:ext cx="2431226" cy="1617602"/>
          </a:xfrm>
          <a:prstGeom prst="rect">
            <a:avLst/>
          </a:prstGeom>
          <a:noFill/>
          <a:ln>
            <a:noFill/>
          </a:ln>
        </p:spPr>
      </p:pic>
      <p:pic>
        <p:nvPicPr>
          <p:cNvPr id="301" name="Google Shape;301;p21" descr="A baby in a stroller&#10;&#10;Description automatically generated with low confidence"/>
          <p:cNvPicPr preferRelativeResize="0"/>
          <p:nvPr/>
        </p:nvPicPr>
        <p:blipFill rotWithShape="1">
          <a:blip r:embed="rId11">
            <a:alphaModFix/>
          </a:blip>
          <a:srcRect/>
          <a:stretch/>
        </p:blipFill>
        <p:spPr>
          <a:xfrm>
            <a:off x="6229104" y="4660246"/>
            <a:ext cx="2365207" cy="15736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Calibri"/>
              <a:buNone/>
            </a:pPr>
            <a:r>
              <a:rPr lang="en-US"/>
              <a:t>RESOURCES </a:t>
            </a:r>
            <a:endParaRPr/>
          </a:p>
        </p:txBody>
      </p:sp>
      <p:sp>
        <p:nvSpPr>
          <p:cNvPr id="308" name="Google Shape;308;p2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r>
              <a:rPr lang="en-US"/>
              <a:t>Anchor It! Collaborator Toolkit</a:t>
            </a:r>
            <a:endParaRPr/>
          </a:p>
        </p:txBody>
      </p:sp>
      <p:pic>
        <p:nvPicPr>
          <p:cNvPr id="309" name="Google Shape;309;p22"/>
          <p:cNvPicPr preferRelativeResize="0"/>
          <p:nvPr/>
        </p:nvPicPr>
        <p:blipFill rotWithShape="1">
          <a:blip r:embed="rId3">
            <a:alphaModFix/>
          </a:blip>
          <a:srcRect/>
          <a:stretch/>
        </p:blipFill>
        <p:spPr>
          <a:xfrm>
            <a:off x="0" y="5766075"/>
            <a:ext cx="9144000" cy="1091925"/>
          </a:xfrm>
          <a:prstGeom prst="rect">
            <a:avLst/>
          </a:prstGeom>
          <a:noFill/>
          <a:ln>
            <a:noFill/>
          </a:ln>
        </p:spPr>
      </p:pic>
      <p:pic>
        <p:nvPicPr>
          <p:cNvPr id="310" name="Google Shape;310;p22"/>
          <p:cNvPicPr preferRelativeResize="0"/>
          <p:nvPr/>
        </p:nvPicPr>
        <p:blipFill>
          <a:blip r:embed="rId4">
            <a:alphaModFix/>
          </a:blip>
          <a:stretch>
            <a:fillRect/>
          </a:stretch>
        </p:blipFill>
        <p:spPr>
          <a:xfrm>
            <a:off x="7277927" y="5866266"/>
            <a:ext cx="1655352" cy="891525"/>
          </a:xfrm>
          <a:prstGeom prst="rect">
            <a:avLst/>
          </a:prstGeom>
          <a:noFill/>
          <a:ln>
            <a:noFill/>
          </a:ln>
        </p:spPr>
      </p:pic>
      <p:pic>
        <p:nvPicPr>
          <p:cNvPr id="311" name="Google Shape;311;p22"/>
          <p:cNvPicPr preferRelativeResize="0"/>
          <p:nvPr/>
        </p:nvPicPr>
        <p:blipFill>
          <a:blip r:embed="rId5">
            <a:alphaModFix/>
          </a:blip>
          <a:stretch>
            <a:fillRect/>
          </a:stretch>
        </p:blipFill>
        <p:spPr>
          <a:xfrm>
            <a:off x="296575" y="5873926"/>
            <a:ext cx="825174" cy="825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4"/>
          <p:cNvSpPr txBox="1">
            <a:spLocks noGrp="1"/>
          </p:cNvSpPr>
          <p:nvPr>
            <p:ph type="title"/>
          </p:nvPr>
        </p:nvSpPr>
        <p:spPr>
          <a:xfrm>
            <a:off x="304800" y="4038601"/>
            <a:ext cx="8312728" cy="1981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a:latin typeface="Calibri"/>
                <a:ea typeface="Calibri"/>
                <a:cs typeface="Calibri"/>
                <a:sym typeface="Calibri"/>
              </a:rPr>
              <a:t>To read the latest “Product Instability or Tip-Over Injuries and Fatalities Associated with Televisions, Furniture, and Appliances” report:</a:t>
            </a:r>
            <a:br>
              <a:rPr lang="en-US" sz="3600">
                <a:latin typeface="Calibri"/>
                <a:ea typeface="Calibri"/>
                <a:cs typeface="Calibri"/>
                <a:sym typeface="Calibri"/>
              </a:rPr>
            </a:br>
            <a:r>
              <a:rPr lang="en-US" sz="3600" u="sng">
                <a:solidFill>
                  <a:srgbClr val="FF99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https://bit.ly/3NKvwiD</a:t>
            </a:r>
            <a:br>
              <a:rPr lang="en-US" sz="3600">
                <a:latin typeface="Calibri"/>
                <a:ea typeface="Calibri"/>
                <a:cs typeface="Calibri"/>
                <a:sym typeface="Calibri"/>
              </a:rPr>
            </a:br>
            <a:endParaRPr/>
          </a:p>
        </p:txBody>
      </p:sp>
      <p:pic>
        <p:nvPicPr>
          <p:cNvPr id="318" name="Google Shape;318;p24"/>
          <p:cNvPicPr preferRelativeResize="0"/>
          <p:nvPr/>
        </p:nvPicPr>
        <p:blipFill rotWithShape="1">
          <a:blip r:embed="rId4">
            <a:alphaModFix/>
          </a:blip>
          <a:srcRect/>
          <a:stretch/>
        </p:blipFill>
        <p:spPr>
          <a:xfrm>
            <a:off x="1522715" y="1090081"/>
            <a:ext cx="6098569" cy="2698631"/>
          </a:xfrm>
          <a:prstGeom prst="rect">
            <a:avLst/>
          </a:prstGeom>
          <a:noFill/>
          <a:ln>
            <a:noFill/>
          </a:ln>
        </p:spPr>
      </p:pic>
      <p:sp>
        <p:nvSpPr>
          <p:cNvPr id="319" name="Google Shape;319;p24"/>
          <p:cNvSpPr txBox="1"/>
          <p:nvPr/>
        </p:nvSpPr>
        <p:spPr>
          <a:xfrm>
            <a:off x="304800" y="356528"/>
            <a:ext cx="831272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Latest Tip-Over Report</a:t>
            </a:r>
            <a:endParaRPr/>
          </a:p>
        </p:txBody>
      </p:sp>
      <p:pic>
        <p:nvPicPr>
          <p:cNvPr id="320" name="Google Shape;320;p24"/>
          <p:cNvPicPr preferRelativeResize="0"/>
          <p:nvPr/>
        </p:nvPicPr>
        <p:blipFill rotWithShape="1">
          <a:blip r:embed="rId5">
            <a:alphaModFix/>
          </a:blip>
          <a:srcRect/>
          <a:stretch/>
        </p:blipFill>
        <p:spPr>
          <a:xfrm>
            <a:off x="-1" y="6019800"/>
            <a:ext cx="9144001" cy="838200"/>
          </a:xfrm>
          <a:prstGeom prst="rect">
            <a:avLst/>
          </a:prstGeom>
          <a:noFill/>
          <a:ln>
            <a:noFill/>
          </a:ln>
        </p:spPr>
      </p:pic>
      <p:pic>
        <p:nvPicPr>
          <p:cNvPr id="321" name="Google Shape;321;p24"/>
          <p:cNvPicPr preferRelativeResize="0"/>
          <p:nvPr/>
        </p:nvPicPr>
        <p:blipFill>
          <a:blip r:embed="rId6">
            <a:alphaModFix/>
          </a:blip>
          <a:stretch>
            <a:fillRect/>
          </a:stretch>
        </p:blipFill>
        <p:spPr>
          <a:xfrm>
            <a:off x="7542256" y="6084940"/>
            <a:ext cx="1314396" cy="707900"/>
          </a:xfrm>
          <a:prstGeom prst="rect">
            <a:avLst/>
          </a:prstGeom>
          <a:noFill/>
          <a:ln>
            <a:noFill/>
          </a:ln>
        </p:spPr>
      </p:pic>
      <p:pic>
        <p:nvPicPr>
          <p:cNvPr id="322" name="Google Shape;322;p24"/>
          <p:cNvPicPr preferRelativeResize="0"/>
          <p:nvPr/>
        </p:nvPicPr>
        <p:blipFill>
          <a:blip r:embed="rId7">
            <a:alphaModFix/>
          </a:blip>
          <a:stretch>
            <a:fillRect/>
          </a:stretch>
        </p:blipFill>
        <p:spPr>
          <a:xfrm>
            <a:off x="296575" y="6167425"/>
            <a:ext cx="531675" cy="531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txBox="1">
            <a:spLocks noGrp="1"/>
          </p:cNvSpPr>
          <p:nvPr>
            <p:ph type="title"/>
          </p:nvPr>
        </p:nvSpPr>
        <p:spPr>
          <a:xfrm>
            <a:off x="493143" y="130181"/>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t>Materials Catalog</a:t>
            </a:r>
            <a:endParaRPr/>
          </a:p>
        </p:txBody>
      </p:sp>
      <p:sp>
        <p:nvSpPr>
          <p:cNvPr id="329" name="Google Shape;329;p25"/>
          <p:cNvSpPr txBox="1">
            <a:spLocks noGrp="1"/>
          </p:cNvSpPr>
          <p:nvPr>
            <p:ph type="body" idx="1"/>
          </p:nvPr>
        </p:nvSpPr>
        <p:spPr>
          <a:xfrm>
            <a:off x="298767" y="1195072"/>
            <a:ext cx="4273234" cy="4191000"/>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0"/>
              </a:spcBef>
              <a:spcAft>
                <a:spcPts val="0"/>
              </a:spcAft>
              <a:buClr>
                <a:schemeClr val="dk1"/>
              </a:buClr>
              <a:buSzPct val="98245"/>
              <a:buNone/>
            </a:pPr>
            <a:r>
              <a:rPr lang="en-US" sz="2850"/>
              <a:t>Download, in English and Spanish, brochures, tip cards, posters, videos and more through our online materials catalog:  </a:t>
            </a:r>
            <a:r>
              <a:rPr lang="en-US" sz="2850" u="sng">
                <a:solidFill>
                  <a:srgbClr val="FF9900"/>
                </a:solidFill>
                <a:hlinkClick r:id="rId3">
                  <a:extLst>
                    <a:ext uri="{A12FA001-AC4F-418D-AE19-62706E023703}">
                      <ahyp:hlinkClr xmlns:ahyp="http://schemas.microsoft.com/office/drawing/2018/hyperlinkcolor" val="tx"/>
                    </a:ext>
                  </a:extLst>
                </a:hlinkClick>
              </a:rPr>
              <a:t>https://www.cpsc.gov/Safety-Education/Safety-Education-Materials</a:t>
            </a:r>
            <a:endParaRPr sz="2850">
              <a:solidFill>
                <a:srgbClr val="FF9900"/>
              </a:solidFill>
            </a:endParaRPr>
          </a:p>
          <a:p>
            <a:pPr marL="0" lvl="0" indent="0" algn="l" rtl="0">
              <a:lnSpc>
                <a:spcPct val="90000"/>
              </a:lnSpc>
              <a:spcBef>
                <a:spcPts val="750"/>
              </a:spcBef>
              <a:spcAft>
                <a:spcPts val="0"/>
              </a:spcAft>
              <a:buClr>
                <a:schemeClr val="dk1"/>
              </a:buClr>
              <a:buSzPct val="98245"/>
              <a:buNone/>
            </a:pPr>
            <a:endParaRPr sz="2850"/>
          </a:p>
          <a:p>
            <a:pPr marL="0" lvl="0" indent="0" algn="l" rtl="0">
              <a:lnSpc>
                <a:spcPct val="90000"/>
              </a:lnSpc>
              <a:spcBef>
                <a:spcPts val="750"/>
              </a:spcBef>
              <a:spcAft>
                <a:spcPts val="0"/>
              </a:spcAft>
              <a:buClr>
                <a:schemeClr val="dk1"/>
              </a:buClr>
              <a:buSzPct val="98245"/>
              <a:buNone/>
            </a:pPr>
            <a:r>
              <a:rPr lang="en-US" sz="2850"/>
              <a:t>CPSC also provides free safety alerts, resources, posters, brochures, handbooks, and other materials you can use to spread consumer product safety information in your community. To order printed copies of CPSC’s Safety Guides, visit our Government Publishing Office page:</a:t>
            </a:r>
            <a:endParaRPr sz="2850"/>
          </a:p>
          <a:p>
            <a:pPr marL="0" lvl="0" indent="0" algn="l" rtl="0">
              <a:lnSpc>
                <a:spcPct val="90000"/>
              </a:lnSpc>
              <a:spcBef>
                <a:spcPts val="750"/>
              </a:spcBef>
              <a:spcAft>
                <a:spcPts val="0"/>
              </a:spcAft>
              <a:buClr>
                <a:schemeClr val="dk1"/>
              </a:buClr>
              <a:buSzPct val="98245"/>
              <a:buNone/>
            </a:pPr>
            <a:r>
              <a:rPr lang="en-US" sz="2850" u="sng">
                <a:solidFill>
                  <a:srgbClr val="FF9900"/>
                </a:solidFill>
                <a:hlinkClick r:id="rId4">
                  <a:extLst>
                    <a:ext uri="{A12FA001-AC4F-418D-AE19-62706E023703}">
                      <ahyp:hlinkClr xmlns:ahyp="http://schemas.microsoft.com/office/drawing/2018/hyperlinkcolor" val="tx"/>
                    </a:ext>
                  </a:extLst>
                </a:hlinkClick>
              </a:rPr>
              <a:t>https://bit.ly/37bYcAe</a:t>
            </a:r>
            <a:endParaRPr sz="2850">
              <a:solidFill>
                <a:srgbClr val="FF9900"/>
              </a:solidFill>
            </a:endParaRPr>
          </a:p>
          <a:p>
            <a:pPr marL="0" lvl="0" indent="0" algn="l" rtl="0">
              <a:lnSpc>
                <a:spcPct val="90000"/>
              </a:lnSpc>
              <a:spcBef>
                <a:spcPts val="750"/>
              </a:spcBef>
              <a:spcAft>
                <a:spcPts val="0"/>
              </a:spcAft>
              <a:buClr>
                <a:schemeClr val="dk1"/>
              </a:buClr>
              <a:buSzPct val="100000"/>
              <a:buNone/>
            </a:pPr>
            <a:endParaRPr sz="2800"/>
          </a:p>
          <a:p>
            <a:pPr marL="0" lvl="0" indent="0" algn="l" rtl="0">
              <a:lnSpc>
                <a:spcPct val="90000"/>
              </a:lnSpc>
              <a:spcBef>
                <a:spcPts val="750"/>
              </a:spcBef>
              <a:spcAft>
                <a:spcPts val="0"/>
              </a:spcAft>
              <a:buClr>
                <a:schemeClr val="dk1"/>
              </a:buClr>
              <a:buSzPct val="100000"/>
              <a:buNone/>
            </a:pPr>
            <a:endParaRPr sz="2800"/>
          </a:p>
        </p:txBody>
      </p:sp>
      <p:pic>
        <p:nvPicPr>
          <p:cNvPr id="330" name="Google Shape;330;p25"/>
          <p:cNvPicPr preferRelativeResize="0"/>
          <p:nvPr/>
        </p:nvPicPr>
        <p:blipFill rotWithShape="1">
          <a:blip r:embed="rId5">
            <a:alphaModFix/>
          </a:blip>
          <a:srcRect/>
          <a:stretch/>
        </p:blipFill>
        <p:spPr>
          <a:xfrm>
            <a:off x="5715000" y="2819400"/>
            <a:ext cx="2169543" cy="2829201"/>
          </a:xfrm>
          <a:prstGeom prst="rect">
            <a:avLst/>
          </a:prstGeom>
          <a:noFill/>
          <a:ln>
            <a:noFill/>
          </a:ln>
        </p:spPr>
      </p:pic>
      <p:pic>
        <p:nvPicPr>
          <p:cNvPr id="331" name="Google Shape;331;p25"/>
          <p:cNvPicPr preferRelativeResize="0"/>
          <p:nvPr/>
        </p:nvPicPr>
        <p:blipFill rotWithShape="1">
          <a:blip r:embed="rId6">
            <a:alphaModFix/>
          </a:blip>
          <a:srcRect/>
          <a:stretch/>
        </p:blipFill>
        <p:spPr>
          <a:xfrm>
            <a:off x="4495800" y="609600"/>
            <a:ext cx="2664686" cy="2066564"/>
          </a:xfrm>
          <a:prstGeom prst="rect">
            <a:avLst/>
          </a:prstGeom>
          <a:noFill/>
          <a:ln>
            <a:noFill/>
          </a:ln>
        </p:spPr>
      </p:pic>
      <p:pic>
        <p:nvPicPr>
          <p:cNvPr id="332" name="Google Shape;332;p25"/>
          <p:cNvPicPr preferRelativeResize="0"/>
          <p:nvPr/>
        </p:nvPicPr>
        <p:blipFill rotWithShape="1">
          <a:blip r:embed="rId7">
            <a:alphaModFix/>
          </a:blip>
          <a:srcRect/>
          <a:stretch/>
        </p:blipFill>
        <p:spPr>
          <a:xfrm>
            <a:off x="-1" y="6019800"/>
            <a:ext cx="9144001" cy="838200"/>
          </a:xfrm>
          <a:prstGeom prst="rect">
            <a:avLst/>
          </a:prstGeom>
          <a:noFill/>
          <a:ln>
            <a:noFill/>
          </a:ln>
        </p:spPr>
      </p:pic>
      <p:pic>
        <p:nvPicPr>
          <p:cNvPr id="333" name="Google Shape;333;p25"/>
          <p:cNvPicPr preferRelativeResize="0"/>
          <p:nvPr/>
        </p:nvPicPr>
        <p:blipFill rotWithShape="1">
          <a:blip r:embed="rId8">
            <a:alphaModFix/>
          </a:blip>
          <a:srcRect/>
          <a:stretch/>
        </p:blipFill>
        <p:spPr>
          <a:xfrm>
            <a:off x="7356075" y="6071938"/>
            <a:ext cx="1573174" cy="733925"/>
          </a:xfrm>
          <a:prstGeom prst="rect">
            <a:avLst/>
          </a:prstGeom>
          <a:noFill/>
          <a:ln>
            <a:noFill/>
          </a:ln>
        </p:spPr>
      </p:pic>
      <p:pic>
        <p:nvPicPr>
          <p:cNvPr id="334" name="Google Shape;334;p25"/>
          <p:cNvPicPr preferRelativeResize="0"/>
          <p:nvPr/>
        </p:nvPicPr>
        <p:blipFill>
          <a:blip r:embed="rId9">
            <a:alphaModFix/>
          </a:blip>
          <a:stretch>
            <a:fillRect/>
          </a:stretch>
        </p:blipFill>
        <p:spPr>
          <a:xfrm>
            <a:off x="296575" y="6071950"/>
            <a:ext cx="627149" cy="6271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Calibri"/>
              <a:buNone/>
            </a:pPr>
            <a:r>
              <a:rPr lang="en-US">
                <a:latin typeface="Calibri"/>
                <a:ea typeface="Calibri"/>
                <a:cs typeface="Calibri"/>
                <a:sym typeface="Calibri"/>
              </a:rPr>
              <a:t>CONTACT INFORMATION</a:t>
            </a:r>
            <a:endParaRPr/>
          </a:p>
        </p:txBody>
      </p:sp>
      <p:sp>
        <p:nvSpPr>
          <p:cNvPr id="341" name="Google Shape;341;p2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r>
              <a:rPr lang="en-US"/>
              <a:t>Anchor It! Collaborator Toolkit</a:t>
            </a:r>
            <a:endParaRPr/>
          </a:p>
        </p:txBody>
      </p:sp>
      <p:pic>
        <p:nvPicPr>
          <p:cNvPr id="342" name="Google Shape;342;p26"/>
          <p:cNvPicPr preferRelativeResize="0"/>
          <p:nvPr/>
        </p:nvPicPr>
        <p:blipFill rotWithShape="1">
          <a:blip r:embed="rId3">
            <a:alphaModFix/>
          </a:blip>
          <a:srcRect/>
          <a:stretch/>
        </p:blipFill>
        <p:spPr>
          <a:xfrm>
            <a:off x="0" y="5708625"/>
            <a:ext cx="9144000" cy="1149375"/>
          </a:xfrm>
          <a:prstGeom prst="rect">
            <a:avLst/>
          </a:prstGeom>
          <a:noFill/>
          <a:ln>
            <a:noFill/>
          </a:ln>
        </p:spPr>
      </p:pic>
      <p:pic>
        <p:nvPicPr>
          <p:cNvPr id="343" name="Google Shape;343;p26"/>
          <p:cNvPicPr preferRelativeResize="0"/>
          <p:nvPr/>
        </p:nvPicPr>
        <p:blipFill rotWithShape="1">
          <a:blip r:embed="rId4">
            <a:alphaModFix/>
          </a:blip>
          <a:srcRect/>
          <a:stretch/>
        </p:blipFill>
        <p:spPr>
          <a:xfrm>
            <a:off x="7248075" y="5842699"/>
            <a:ext cx="1685200" cy="786150"/>
          </a:xfrm>
          <a:prstGeom prst="rect">
            <a:avLst/>
          </a:prstGeom>
          <a:noFill/>
          <a:ln>
            <a:noFill/>
          </a:ln>
        </p:spPr>
      </p:pic>
      <p:pic>
        <p:nvPicPr>
          <p:cNvPr id="344" name="Google Shape;344;p26"/>
          <p:cNvPicPr preferRelativeResize="0"/>
          <p:nvPr/>
        </p:nvPicPr>
        <p:blipFill>
          <a:blip r:embed="rId5">
            <a:alphaModFix/>
          </a:blip>
          <a:stretch>
            <a:fillRect/>
          </a:stretch>
        </p:blipFill>
        <p:spPr>
          <a:xfrm>
            <a:off x="296575" y="5873926"/>
            <a:ext cx="825174" cy="8251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a:spLocks noGrp="1"/>
          </p:cNvSpPr>
          <p:nvPr>
            <p:ph type="title"/>
          </p:nvPr>
        </p:nvSpPr>
        <p:spPr>
          <a:xfrm>
            <a:off x="628650" y="365127"/>
            <a:ext cx="7886700" cy="10064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t>Keep in touch with Anchor It!</a:t>
            </a:r>
            <a:endParaRPr b="1" i="1"/>
          </a:p>
        </p:txBody>
      </p:sp>
      <p:sp>
        <p:nvSpPr>
          <p:cNvPr id="351" name="Google Shape;351;p27"/>
          <p:cNvSpPr txBox="1">
            <a:spLocks noGrp="1"/>
          </p:cNvSpPr>
          <p:nvPr>
            <p:ph type="body" idx="1"/>
          </p:nvPr>
        </p:nvSpPr>
        <p:spPr>
          <a:xfrm>
            <a:off x="419100" y="1177775"/>
            <a:ext cx="8305800" cy="48006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en-US" sz="2000">
                <a:latin typeface="Calibri"/>
                <a:ea typeface="Calibri"/>
                <a:cs typeface="Calibri"/>
                <a:sym typeface="Calibri"/>
              </a:rPr>
              <a:t>To follow CPSC on Twitter: </a:t>
            </a:r>
            <a:r>
              <a:rPr lang="en-US" sz="2000" u="sng">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https://twitter.com/USCPSC</a:t>
            </a:r>
            <a:endParaRPr sz="2000">
              <a:solidFill>
                <a:schemeClr val="accent2"/>
              </a:solidFill>
              <a:latin typeface="Calibri"/>
              <a:ea typeface="Calibri"/>
              <a:cs typeface="Calibri"/>
              <a:sym typeface="Calibri"/>
            </a:endParaRPr>
          </a:p>
          <a:p>
            <a:pPr marL="171450" lvl="0" indent="-44450" algn="l" rtl="0">
              <a:lnSpc>
                <a:spcPct val="90000"/>
              </a:lnSpc>
              <a:spcBef>
                <a:spcPts val="750"/>
              </a:spcBef>
              <a:spcAft>
                <a:spcPts val="0"/>
              </a:spcAft>
              <a:buClr>
                <a:schemeClr val="dk1"/>
              </a:buClr>
              <a:buSzPts val="2000"/>
              <a:buNone/>
            </a:pPr>
            <a:endParaRPr sz="2000">
              <a:latin typeface="Calibri"/>
              <a:ea typeface="Calibri"/>
              <a:cs typeface="Calibri"/>
              <a:sym typeface="Calibri"/>
            </a:endParaRPr>
          </a:p>
          <a:p>
            <a:pPr marL="171450" lvl="0" indent="-171450" algn="l" rtl="0">
              <a:lnSpc>
                <a:spcPct val="90000"/>
              </a:lnSpc>
              <a:spcBef>
                <a:spcPts val="750"/>
              </a:spcBef>
              <a:spcAft>
                <a:spcPts val="0"/>
              </a:spcAft>
              <a:buClr>
                <a:schemeClr val="dk1"/>
              </a:buClr>
              <a:buSzPts val="2000"/>
              <a:buChar char="•"/>
            </a:pPr>
            <a:r>
              <a:rPr lang="en-US" sz="2000">
                <a:latin typeface="Calibri"/>
                <a:ea typeface="Calibri"/>
                <a:cs typeface="Calibri"/>
                <a:sym typeface="Calibri"/>
              </a:rPr>
              <a:t>To follow CPSC on Instagram: </a:t>
            </a:r>
            <a:r>
              <a:rPr lang="en-US" sz="2000" u="sng">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https://www.instagram.com/uscpsc/</a:t>
            </a:r>
            <a:endParaRPr sz="2000">
              <a:solidFill>
                <a:schemeClr val="accent2"/>
              </a:solidFill>
              <a:latin typeface="Calibri"/>
              <a:ea typeface="Calibri"/>
              <a:cs typeface="Calibri"/>
              <a:sym typeface="Calibri"/>
            </a:endParaRPr>
          </a:p>
          <a:p>
            <a:pPr marL="0" lvl="0" indent="0" algn="l" rtl="0">
              <a:lnSpc>
                <a:spcPct val="90000"/>
              </a:lnSpc>
              <a:spcBef>
                <a:spcPts val="750"/>
              </a:spcBef>
              <a:spcAft>
                <a:spcPts val="0"/>
              </a:spcAft>
              <a:buClr>
                <a:schemeClr val="dk1"/>
              </a:buClr>
              <a:buSzPts val="2000"/>
              <a:buNone/>
            </a:pPr>
            <a:endParaRPr sz="2000">
              <a:latin typeface="Calibri"/>
              <a:ea typeface="Calibri"/>
              <a:cs typeface="Calibri"/>
              <a:sym typeface="Calibri"/>
            </a:endParaRPr>
          </a:p>
          <a:p>
            <a:pPr marL="171450" lvl="0" indent="-171450" algn="l" rtl="0">
              <a:lnSpc>
                <a:spcPct val="90000"/>
              </a:lnSpc>
              <a:spcBef>
                <a:spcPts val="750"/>
              </a:spcBef>
              <a:spcAft>
                <a:spcPts val="0"/>
              </a:spcAft>
              <a:buClr>
                <a:schemeClr val="dk1"/>
              </a:buClr>
              <a:buSzPts val="2000"/>
              <a:buChar char="•"/>
            </a:pPr>
            <a:r>
              <a:rPr lang="en-US" sz="2000">
                <a:latin typeface="Calibri"/>
                <a:ea typeface="Calibri"/>
                <a:cs typeface="Calibri"/>
                <a:sym typeface="Calibri"/>
              </a:rPr>
              <a:t>To follow CPSC on Facebook: </a:t>
            </a:r>
            <a:r>
              <a:rPr lang="en-US" sz="2000" u="sng">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https://www.facebook.com/USCPSC/</a:t>
            </a:r>
            <a:endParaRPr sz="2000">
              <a:solidFill>
                <a:schemeClr val="accent2"/>
              </a:solidFill>
              <a:latin typeface="Calibri"/>
              <a:ea typeface="Calibri"/>
              <a:cs typeface="Calibri"/>
              <a:sym typeface="Calibri"/>
            </a:endParaRPr>
          </a:p>
          <a:p>
            <a:pPr marL="0" lvl="0" indent="0" algn="l" rtl="0">
              <a:lnSpc>
                <a:spcPct val="90000"/>
              </a:lnSpc>
              <a:spcBef>
                <a:spcPts val="750"/>
              </a:spcBef>
              <a:spcAft>
                <a:spcPts val="0"/>
              </a:spcAft>
              <a:buClr>
                <a:schemeClr val="dk1"/>
              </a:buClr>
              <a:buSzPts val="2000"/>
              <a:buNone/>
            </a:pPr>
            <a:endParaRPr sz="2000">
              <a:latin typeface="Calibri"/>
              <a:ea typeface="Calibri"/>
              <a:cs typeface="Calibri"/>
              <a:sym typeface="Calibri"/>
            </a:endParaRPr>
          </a:p>
          <a:p>
            <a:pPr marL="171450" lvl="0" indent="-171450" algn="l" rtl="0">
              <a:lnSpc>
                <a:spcPct val="90000"/>
              </a:lnSpc>
              <a:spcBef>
                <a:spcPts val="750"/>
              </a:spcBef>
              <a:spcAft>
                <a:spcPts val="0"/>
              </a:spcAft>
              <a:buClr>
                <a:schemeClr val="dk1"/>
              </a:buClr>
              <a:buSzPts val="2000"/>
              <a:buChar char="•"/>
            </a:pPr>
            <a:r>
              <a:rPr lang="en-US" sz="2000">
                <a:latin typeface="Calibri"/>
                <a:ea typeface="Calibri"/>
                <a:cs typeface="Calibri"/>
                <a:sym typeface="Calibri"/>
              </a:rPr>
              <a:t>To follow CPSC on YouTube: </a:t>
            </a:r>
            <a:r>
              <a:rPr lang="en-US" sz="2000" u="sng">
                <a:solidFill>
                  <a:schemeClr val="accent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https://www.youtube.com/user/USCPSC</a:t>
            </a:r>
            <a:endParaRPr sz="2000">
              <a:solidFill>
                <a:schemeClr val="accent2"/>
              </a:solidFill>
              <a:latin typeface="Calibri"/>
              <a:ea typeface="Calibri"/>
              <a:cs typeface="Calibri"/>
              <a:sym typeface="Calibri"/>
            </a:endParaRPr>
          </a:p>
          <a:p>
            <a:pPr marL="0" lvl="0" indent="0" algn="l" rtl="0">
              <a:lnSpc>
                <a:spcPct val="90000"/>
              </a:lnSpc>
              <a:spcBef>
                <a:spcPts val="750"/>
              </a:spcBef>
              <a:spcAft>
                <a:spcPts val="0"/>
              </a:spcAft>
              <a:buClr>
                <a:schemeClr val="dk1"/>
              </a:buClr>
              <a:buSzPts val="2000"/>
              <a:buNone/>
            </a:pPr>
            <a:endParaRPr sz="2000">
              <a:latin typeface="Calibri"/>
              <a:ea typeface="Calibri"/>
              <a:cs typeface="Calibri"/>
              <a:sym typeface="Calibri"/>
            </a:endParaRPr>
          </a:p>
          <a:p>
            <a:pPr marL="171450" lvl="0" indent="-171450" algn="l" rtl="0">
              <a:lnSpc>
                <a:spcPct val="90000"/>
              </a:lnSpc>
              <a:spcBef>
                <a:spcPts val="750"/>
              </a:spcBef>
              <a:spcAft>
                <a:spcPts val="0"/>
              </a:spcAft>
              <a:buClr>
                <a:schemeClr val="dk1"/>
              </a:buClr>
              <a:buSzPts val="2000"/>
              <a:buChar char="•"/>
            </a:pPr>
            <a:r>
              <a:rPr lang="en-US" sz="2000">
                <a:latin typeface="Calibri"/>
                <a:ea typeface="Calibri"/>
                <a:cs typeface="Calibri"/>
                <a:sym typeface="Calibri"/>
              </a:rPr>
              <a:t>To report a dangerous product or a product-related injury: </a:t>
            </a:r>
            <a:r>
              <a:rPr lang="en-US" sz="2000" u="sng">
                <a:solidFill>
                  <a:schemeClr val="accent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www.SaferProducts.gov</a:t>
            </a:r>
            <a:endParaRPr sz="2000">
              <a:solidFill>
                <a:schemeClr val="accent2"/>
              </a:solidFill>
              <a:latin typeface="Calibri"/>
              <a:ea typeface="Calibri"/>
              <a:cs typeface="Calibri"/>
              <a:sym typeface="Calibri"/>
            </a:endParaRPr>
          </a:p>
          <a:p>
            <a:pPr marL="0" lvl="0" indent="0" algn="l" rtl="0">
              <a:lnSpc>
                <a:spcPct val="90000"/>
              </a:lnSpc>
              <a:spcBef>
                <a:spcPts val="750"/>
              </a:spcBef>
              <a:spcAft>
                <a:spcPts val="0"/>
              </a:spcAft>
              <a:buClr>
                <a:schemeClr val="dk1"/>
              </a:buClr>
              <a:buSzPts val="2000"/>
              <a:buNone/>
            </a:pPr>
            <a:endParaRPr sz="2000" u="sng">
              <a:latin typeface="Calibri"/>
              <a:ea typeface="Calibri"/>
              <a:cs typeface="Calibri"/>
              <a:sym typeface="Calibri"/>
            </a:endParaRPr>
          </a:p>
          <a:p>
            <a:pPr marL="171450" lvl="0" indent="-171450" algn="l" rtl="0">
              <a:lnSpc>
                <a:spcPct val="90000"/>
              </a:lnSpc>
              <a:spcBef>
                <a:spcPts val="750"/>
              </a:spcBef>
              <a:spcAft>
                <a:spcPts val="0"/>
              </a:spcAft>
              <a:buClr>
                <a:schemeClr val="dk1"/>
              </a:buClr>
              <a:buSzPts val="2000"/>
              <a:buChar char="•"/>
            </a:pPr>
            <a:r>
              <a:rPr lang="en-US" sz="2000">
                <a:latin typeface="Calibri"/>
                <a:ea typeface="Calibri"/>
                <a:cs typeface="Calibri"/>
                <a:sym typeface="Calibri"/>
              </a:rPr>
              <a:t>To email us your questions, photos and information about your tip-over safety events: </a:t>
            </a:r>
            <a:r>
              <a:rPr lang="en-US" sz="2000" u="sng">
                <a:solidFill>
                  <a:schemeClr val="accent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kcrosswhite@c</a:t>
            </a:r>
            <a:r>
              <a:rPr lang="en-US" sz="2000" u="sng">
                <a:solidFill>
                  <a:schemeClr val="accent2"/>
                </a:solidFill>
                <a:hlinkClick r:id="rId8">
                  <a:extLst>
                    <a:ext uri="{A12FA001-AC4F-418D-AE19-62706E023703}">
                      <ahyp:hlinkClr xmlns:ahyp="http://schemas.microsoft.com/office/drawing/2018/hyperlinkcolor" val="tx"/>
                    </a:ext>
                  </a:extLst>
                </a:hlinkClick>
              </a:rPr>
              <a:t>psc.gov</a:t>
            </a:r>
            <a:endParaRPr sz="2000">
              <a:solidFill>
                <a:schemeClr val="accent2"/>
              </a:solidFill>
            </a:endParaRPr>
          </a:p>
          <a:p>
            <a:pPr marL="171450" lvl="0" indent="0" algn="l" rtl="0">
              <a:lnSpc>
                <a:spcPct val="90000"/>
              </a:lnSpc>
              <a:spcBef>
                <a:spcPts val="750"/>
              </a:spcBef>
              <a:spcAft>
                <a:spcPts val="0"/>
              </a:spcAft>
              <a:buNone/>
            </a:pPr>
            <a:endParaRPr sz="2000"/>
          </a:p>
          <a:p>
            <a:pPr marL="514350" lvl="1" indent="-44450" algn="l" rtl="0">
              <a:lnSpc>
                <a:spcPct val="90000"/>
              </a:lnSpc>
              <a:spcBef>
                <a:spcPts val="375"/>
              </a:spcBef>
              <a:spcAft>
                <a:spcPts val="0"/>
              </a:spcAft>
              <a:buClr>
                <a:schemeClr val="dk1"/>
              </a:buClr>
              <a:buSzPts val="2000"/>
              <a:buNone/>
            </a:pPr>
            <a:endParaRPr sz="2000">
              <a:latin typeface="Calibri"/>
              <a:ea typeface="Calibri"/>
              <a:cs typeface="Calibri"/>
              <a:sym typeface="Calibri"/>
            </a:endParaRPr>
          </a:p>
        </p:txBody>
      </p:sp>
      <p:pic>
        <p:nvPicPr>
          <p:cNvPr id="352" name="Google Shape;352;p27"/>
          <p:cNvPicPr preferRelativeResize="0"/>
          <p:nvPr/>
        </p:nvPicPr>
        <p:blipFill rotWithShape="1">
          <a:blip r:embed="rId9">
            <a:alphaModFix/>
          </a:blip>
          <a:srcRect/>
          <a:stretch/>
        </p:blipFill>
        <p:spPr>
          <a:xfrm>
            <a:off x="-1" y="6172200"/>
            <a:ext cx="9144001" cy="685800"/>
          </a:xfrm>
          <a:prstGeom prst="rect">
            <a:avLst/>
          </a:prstGeom>
          <a:noFill/>
          <a:ln>
            <a:noFill/>
          </a:ln>
        </p:spPr>
      </p:pic>
      <p:pic>
        <p:nvPicPr>
          <p:cNvPr id="353" name="Google Shape;353;p27"/>
          <p:cNvPicPr preferRelativeResize="0"/>
          <p:nvPr/>
        </p:nvPicPr>
        <p:blipFill rotWithShape="1">
          <a:blip r:embed="rId10">
            <a:alphaModFix/>
          </a:blip>
          <a:srcRect/>
          <a:stretch/>
        </p:blipFill>
        <p:spPr>
          <a:xfrm>
            <a:off x="7681725" y="6236562"/>
            <a:ext cx="1194075" cy="557075"/>
          </a:xfrm>
          <a:prstGeom prst="rect">
            <a:avLst/>
          </a:prstGeom>
          <a:noFill/>
          <a:ln>
            <a:noFill/>
          </a:ln>
        </p:spPr>
      </p:pic>
      <p:pic>
        <p:nvPicPr>
          <p:cNvPr id="354" name="Google Shape;354;p27"/>
          <p:cNvPicPr preferRelativeResize="0"/>
          <p:nvPr/>
        </p:nvPicPr>
        <p:blipFill>
          <a:blip r:embed="rId11">
            <a:alphaModFix/>
          </a:blip>
          <a:stretch>
            <a:fillRect/>
          </a:stretch>
        </p:blipFill>
        <p:spPr>
          <a:xfrm>
            <a:off x="180625" y="6236550"/>
            <a:ext cx="557075" cy="557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Calibri"/>
              <a:buNone/>
            </a:pPr>
            <a:r>
              <a:rPr lang="en-US">
                <a:latin typeface="Calibri"/>
                <a:ea typeface="Calibri"/>
                <a:cs typeface="Calibri"/>
                <a:sym typeface="Calibri"/>
              </a:rPr>
              <a:t>MESSAGING</a:t>
            </a:r>
            <a:endParaRPr/>
          </a:p>
        </p:txBody>
      </p:sp>
      <p:sp>
        <p:nvSpPr>
          <p:cNvPr id="110" name="Google Shape;110;p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r>
              <a:rPr lang="en-US"/>
              <a:t>Anchor It! Collaborator Toolkit</a:t>
            </a:r>
            <a:endParaRPr/>
          </a:p>
        </p:txBody>
      </p:sp>
      <p:pic>
        <p:nvPicPr>
          <p:cNvPr id="111" name="Google Shape;111;p3"/>
          <p:cNvPicPr preferRelativeResize="0"/>
          <p:nvPr/>
        </p:nvPicPr>
        <p:blipFill rotWithShape="1">
          <a:blip r:embed="rId3">
            <a:alphaModFix/>
          </a:blip>
          <a:srcRect/>
          <a:stretch/>
        </p:blipFill>
        <p:spPr>
          <a:xfrm>
            <a:off x="-1" y="5638800"/>
            <a:ext cx="9144001" cy="1219200"/>
          </a:xfrm>
          <a:prstGeom prst="rect">
            <a:avLst/>
          </a:prstGeom>
          <a:noFill/>
          <a:ln>
            <a:noFill/>
          </a:ln>
        </p:spPr>
      </p:pic>
      <p:pic>
        <p:nvPicPr>
          <p:cNvPr id="112" name="Google Shape;112;p3"/>
          <p:cNvPicPr preferRelativeResize="0"/>
          <p:nvPr/>
        </p:nvPicPr>
        <p:blipFill rotWithShape="1">
          <a:blip r:embed="rId4">
            <a:alphaModFix/>
          </a:blip>
          <a:srcRect/>
          <a:stretch/>
        </p:blipFill>
        <p:spPr>
          <a:xfrm>
            <a:off x="7202797" y="5873913"/>
            <a:ext cx="1768774" cy="825175"/>
          </a:xfrm>
          <a:prstGeom prst="rect">
            <a:avLst/>
          </a:prstGeom>
          <a:noFill/>
          <a:ln>
            <a:noFill/>
          </a:ln>
        </p:spPr>
      </p:pic>
      <p:pic>
        <p:nvPicPr>
          <p:cNvPr id="113" name="Google Shape;113;p3"/>
          <p:cNvPicPr preferRelativeResize="0"/>
          <p:nvPr/>
        </p:nvPicPr>
        <p:blipFill>
          <a:blip r:embed="rId5">
            <a:alphaModFix/>
          </a:blip>
          <a:stretch>
            <a:fillRect/>
          </a:stretch>
        </p:blipFill>
        <p:spPr>
          <a:xfrm>
            <a:off x="296575" y="5873926"/>
            <a:ext cx="825174" cy="825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533400" y="18535"/>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rPr>
              <a:t>Anchor It! Campaign Messaging </a:t>
            </a:r>
            <a:endParaRPr b="1" i="1">
              <a:latin typeface="Calibri"/>
              <a:ea typeface="Calibri"/>
              <a:cs typeface="Calibri"/>
              <a:sym typeface="Calibri"/>
            </a:endParaRPr>
          </a:p>
        </p:txBody>
      </p:sp>
      <p:sp>
        <p:nvSpPr>
          <p:cNvPr id="120" name="Google Shape;120;p4"/>
          <p:cNvSpPr txBox="1">
            <a:spLocks noGrp="1"/>
          </p:cNvSpPr>
          <p:nvPr>
            <p:ph type="body" idx="1"/>
          </p:nvPr>
        </p:nvSpPr>
        <p:spPr>
          <a:xfrm>
            <a:off x="186070" y="990600"/>
            <a:ext cx="8458200" cy="4876800"/>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90000"/>
              </a:lnSpc>
              <a:spcBef>
                <a:spcPts val="0"/>
              </a:spcBef>
              <a:spcAft>
                <a:spcPts val="0"/>
              </a:spcAft>
              <a:buClr>
                <a:schemeClr val="dk1"/>
              </a:buClr>
              <a:buSzPts val="2100"/>
              <a:buChar char="•"/>
            </a:pPr>
            <a:r>
              <a:rPr lang="en-US" b="1"/>
              <a:t>Please feel free to use these campaign messages when writing about or discussing Anchor It!: </a:t>
            </a:r>
            <a:endParaRPr/>
          </a:p>
          <a:p>
            <a:pPr marL="171450" lvl="0" indent="-82550" algn="l" rtl="0">
              <a:lnSpc>
                <a:spcPct val="90000"/>
              </a:lnSpc>
              <a:spcBef>
                <a:spcPts val="750"/>
              </a:spcBef>
              <a:spcAft>
                <a:spcPts val="0"/>
              </a:spcAft>
              <a:buClr>
                <a:schemeClr val="dk1"/>
              </a:buClr>
              <a:buSzPts val="1400"/>
              <a:buNone/>
            </a:pPr>
            <a:endParaRPr sz="1400"/>
          </a:p>
          <a:p>
            <a:pPr marL="514350" lvl="1" indent="-171450" algn="l" rtl="0">
              <a:lnSpc>
                <a:spcPct val="90000"/>
              </a:lnSpc>
              <a:spcBef>
                <a:spcPts val="375"/>
              </a:spcBef>
              <a:spcAft>
                <a:spcPts val="0"/>
              </a:spcAft>
              <a:buClr>
                <a:schemeClr val="dk1"/>
              </a:buClr>
              <a:buSzPts val="1800"/>
              <a:buChar char="•"/>
            </a:pPr>
            <a:r>
              <a:rPr lang="en-US"/>
              <a:t>Anchor It! is a national public education campaign from the U.S. Consumer Product Safety Commission (CPSC).</a:t>
            </a:r>
            <a:endParaRPr/>
          </a:p>
          <a:p>
            <a:pPr marL="514350" lvl="1" indent="-171450" algn="l" rtl="0">
              <a:lnSpc>
                <a:spcPct val="90000"/>
              </a:lnSpc>
              <a:spcBef>
                <a:spcPts val="375"/>
              </a:spcBef>
              <a:spcAft>
                <a:spcPts val="0"/>
              </a:spcAft>
              <a:buClr>
                <a:schemeClr val="dk1"/>
              </a:buClr>
              <a:buSzPts val="1800"/>
              <a:buChar char="•"/>
            </a:pPr>
            <a:r>
              <a:rPr lang="en-US"/>
              <a:t>CPSC launched its Anchor It! campaign in 2015, in collaboration with families who have experienced tip-over incidents, to help other families avoid the dangers of falling furniture and TVs. </a:t>
            </a:r>
            <a:endParaRPr/>
          </a:p>
          <a:p>
            <a:pPr marL="514350" lvl="1" indent="-171450" algn="l" rtl="0">
              <a:lnSpc>
                <a:spcPct val="90000"/>
              </a:lnSpc>
              <a:spcBef>
                <a:spcPts val="375"/>
              </a:spcBef>
              <a:spcAft>
                <a:spcPts val="0"/>
              </a:spcAft>
              <a:buClr>
                <a:schemeClr val="dk1"/>
              </a:buClr>
              <a:buSzPts val="1800"/>
              <a:buChar char="•"/>
            </a:pPr>
            <a:r>
              <a:rPr lang="en-US"/>
              <a:t>The campaign aims to educate consumers about the hazards associated with furniture, TV and appliance tip-overs.</a:t>
            </a:r>
            <a:endParaRPr/>
          </a:p>
          <a:p>
            <a:pPr marL="514350" lvl="1" indent="-171450" algn="l" rtl="0">
              <a:lnSpc>
                <a:spcPct val="90000"/>
              </a:lnSpc>
              <a:spcBef>
                <a:spcPts val="375"/>
              </a:spcBef>
              <a:spcAft>
                <a:spcPts val="0"/>
              </a:spcAft>
              <a:buClr>
                <a:schemeClr val="dk1"/>
              </a:buClr>
              <a:buSzPts val="1800"/>
              <a:buChar char="•"/>
            </a:pPr>
            <a:r>
              <a:rPr lang="en-US"/>
              <a:t>Rates of injury and fatalities from tip-overs are higher than most people could imagine. Since 2000, there have been 581 tip-over fatalities involving furniture, TVs, or appliances. </a:t>
            </a:r>
            <a:endParaRPr/>
          </a:p>
          <a:p>
            <a:pPr marL="514350" lvl="1" indent="-171450" algn="l" rtl="0">
              <a:lnSpc>
                <a:spcPct val="90000"/>
              </a:lnSpc>
              <a:spcBef>
                <a:spcPts val="375"/>
              </a:spcBef>
              <a:spcAft>
                <a:spcPts val="0"/>
              </a:spcAft>
              <a:buClr>
                <a:schemeClr val="dk1"/>
              </a:buClr>
              <a:buSzPts val="1800"/>
              <a:buChar char="•"/>
            </a:pPr>
            <a:r>
              <a:rPr lang="en-US"/>
              <a:t>Anchor It! promotes how-to guides for life-saving preventative actions for consumers.</a:t>
            </a:r>
            <a:endParaRPr/>
          </a:p>
          <a:p>
            <a:pPr marL="514350" lvl="1" indent="-171450" algn="l" rtl="0">
              <a:lnSpc>
                <a:spcPct val="90000"/>
              </a:lnSpc>
              <a:spcBef>
                <a:spcPts val="375"/>
              </a:spcBef>
              <a:spcAft>
                <a:spcPts val="0"/>
              </a:spcAft>
              <a:buClr>
                <a:schemeClr val="dk1"/>
              </a:buClr>
              <a:buSzPts val="1800"/>
              <a:buChar char="•"/>
            </a:pPr>
            <a:r>
              <a:rPr lang="en-US"/>
              <a:t>The campaign also works with many manufacturers to encourage them to provide anchors with their products, and with home improvement stores and websites to carry affordable anchoring kits.</a:t>
            </a:r>
            <a:endParaRPr/>
          </a:p>
        </p:txBody>
      </p:sp>
      <p:pic>
        <p:nvPicPr>
          <p:cNvPr id="121" name="Google Shape;121;p4"/>
          <p:cNvPicPr preferRelativeResize="0"/>
          <p:nvPr/>
        </p:nvPicPr>
        <p:blipFill rotWithShape="1">
          <a:blip r:embed="rId3">
            <a:alphaModFix/>
          </a:blip>
          <a:srcRect/>
          <a:stretch/>
        </p:blipFill>
        <p:spPr>
          <a:xfrm>
            <a:off x="-1" y="5867400"/>
            <a:ext cx="9144001" cy="990600"/>
          </a:xfrm>
          <a:prstGeom prst="rect">
            <a:avLst/>
          </a:prstGeom>
          <a:noFill/>
          <a:ln>
            <a:noFill/>
          </a:ln>
        </p:spPr>
      </p:pic>
      <p:pic>
        <p:nvPicPr>
          <p:cNvPr id="122" name="Google Shape;122;p4"/>
          <p:cNvPicPr preferRelativeResize="0"/>
          <p:nvPr/>
        </p:nvPicPr>
        <p:blipFill rotWithShape="1">
          <a:blip r:embed="rId4">
            <a:alphaModFix/>
          </a:blip>
          <a:srcRect/>
          <a:stretch/>
        </p:blipFill>
        <p:spPr>
          <a:xfrm>
            <a:off x="7126172" y="5950100"/>
            <a:ext cx="1768774" cy="825175"/>
          </a:xfrm>
          <a:prstGeom prst="rect">
            <a:avLst/>
          </a:prstGeom>
          <a:noFill/>
          <a:ln>
            <a:noFill/>
          </a:ln>
        </p:spPr>
      </p:pic>
      <p:pic>
        <p:nvPicPr>
          <p:cNvPr id="123" name="Google Shape;123;p4"/>
          <p:cNvPicPr preferRelativeResize="0"/>
          <p:nvPr/>
        </p:nvPicPr>
        <p:blipFill>
          <a:blip r:embed="rId5">
            <a:alphaModFix/>
          </a:blip>
          <a:stretch>
            <a:fillRect/>
          </a:stretch>
        </p:blipFill>
        <p:spPr>
          <a:xfrm>
            <a:off x="186075" y="5950101"/>
            <a:ext cx="825174" cy="825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rPr>
              <a:t>Anchor It! Messaging – Essential Steps</a:t>
            </a:r>
            <a:endParaRPr b="1">
              <a:solidFill>
                <a:srgbClr val="FF0000"/>
              </a:solidFill>
              <a:latin typeface="Calibri"/>
              <a:ea typeface="Calibri"/>
              <a:cs typeface="Calibri"/>
              <a:sym typeface="Calibri"/>
            </a:endParaRPr>
          </a:p>
        </p:txBody>
      </p:sp>
      <p:sp>
        <p:nvSpPr>
          <p:cNvPr id="130" name="Google Shape;130;p5"/>
          <p:cNvSpPr txBox="1">
            <a:spLocks noGrp="1"/>
          </p:cNvSpPr>
          <p:nvPr>
            <p:ph type="body" idx="1"/>
          </p:nvPr>
        </p:nvSpPr>
        <p:spPr>
          <a:xfrm>
            <a:off x="457200" y="1219200"/>
            <a:ext cx="8382000" cy="4876800"/>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90000"/>
              </a:lnSpc>
              <a:spcBef>
                <a:spcPts val="0"/>
              </a:spcBef>
              <a:spcAft>
                <a:spcPts val="0"/>
              </a:spcAft>
              <a:buClr>
                <a:schemeClr val="dk1"/>
              </a:buClr>
              <a:buSzPts val="2300"/>
              <a:buChar char="•"/>
            </a:pPr>
            <a:r>
              <a:rPr lang="en-US" sz="2300" b="1"/>
              <a:t>CPSC urges all adults to take essential steps to protect their families from dangerous tip-over risks:</a:t>
            </a:r>
            <a:endParaRPr sz="2300"/>
          </a:p>
          <a:p>
            <a:pPr marL="514350" lvl="1" indent="-171450" algn="l" rtl="0">
              <a:lnSpc>
                <a:spcPct val="90000"/>
              </a:lnSpc>
              <a:spcBef>
                <a:spcPts val="375"/>
              </a:spcBef>
              <a:spcAft>
                <a:spcPts val="0"/>
              </a:spcAft>
              <a:buClr>
                <a:schemeClr val="dk1"/>
              </a:buClr>
              <a:buSzPts val="2300"/>
              <a:buChar char="•"/>
            </a:pPr>
            <a:r>
              <a:rPr lang="en-US" sz="2300"/>
              <a:t>Anchor TVs and furniture, such as bookcases and dressers, securely to the wall.</a:t>
            </a:r>
            <a:endParaRPr/>
          </a:p>
          <a:p>
            <a:pPr marL="514350" lvl="1" indent="-171450" algn="l" rtl="0">
              <a:lnSpc>
                <a:spcPct val="90000"/>
              </a:lnSpc>
              <a:spcBef>
                <a:spcPts val="375"/>
              </a:spcBef>
              <a:spcAft>
                <a:spcPts val="0"/>
              </a:spcAft>
              <a:buClr>
                <a:schemeClr val="dk1"/>
              </a:buClr>
              <a:buSzPts val="2300"/>
              <a:buChar char="•"/>
            </a:pPr>
            <a:r>
              <a:rPr lang="en-US" sz="2300"/>
              <a:t>Always place TVs on a sturdy, low base, and push the TV back as far as possible, particularly if anchoring is not possible.</a:t>
            </a:r>
            <a:endParaRPr/>
          </a:p>
          <a:p>
            <a:pPr marL="514350" lvl="1" indent="-171450" algn="l" rtl="0">
              <a:lnSpc>
                <a:spcPct val="90000"/>
              </a:lnSpc>
              <a:spcBef>
                <a:spcPts val="375"/>
              </a:spcBef>
              <a:spcAft>
                <a:spcPts val="0"/>
              </a:spcAft>
              <a:buClr>
                <a:schemeClr val="dk1"/>
              </a:buClr>
              <a:buSzPts val="2300"/>
              <a:buChar char="•"/>
            </a:pPr>
            <a:r>
              <a:rPr lang="en-US" sz="2300"/>
              <a:t>Avoid displaying or storing items, such as toys and remotes, where kids may be tempted to climb to reach for them.</a:t>
            </a:r>
            <a:endParaRPr/>
          </a:p>
          <a:p>
            <a:pPr marL="514350" lvl="1" indent="-171450" algn="l" rtl="0">
              <a:lnSpc>
                <a:spcPct val="90000"/>
              </a:lnSpc>
              <a:spcBef>
                <a:spcPts val="375"/>
              </a:spcBef>
              <a:spcAft>
                <a:spcPts val="0"/>
              </a:spcAft>
              <a:buClr>
                <a:schemeClr val="dk1"/>
              </a:buClr>
              <a:buSzPts val="2300"/>
              <a:buChar char="•"/>
            </a:pPr>
            <a:r>
              <a:rPr lang="en-US" sz="2300"/>
              <a:t>Store heavier items on lower shelves, or in lower drawers.</a:t>
            </a:r>
            <a:endParaRPr/>
          </a:p>
          <a:p>
            <a:pPr marL="514350" lvl="1" indent="-171450" algn="l" rtl="0">
              <a:lnSpc>
                <a:spcPct val="90000"/>
              </a:lnSpc>
              <a:spcBef>
                <a:spcPts val="375"/>
              </a:spcBef>
              <a:spcAft>
                <a:spcPts val="0"/>
              </a:spcAft>
              <a:buClr>
                <a:schemeClr val="dk1"/>
              </a:buClr>
              <a:buSzPts val="2300"/>
              <a:buChar char="•"/>
            </a:pPr>
            <a:r>
              <a:rPr lang="en-US" sz="2300"/>
              <a:t>If purchasing a new TV, consider recycling older ones not currently in use. If moving the older TV to another room, be sure it is anchored to the wall properly.</a:t>
            </a:r>
            <a:endParaRPr/>
          </a:p>
          <a:p>
            <a:pPr marL="514350" lvl="1" indent="-171450" algn="l" rtl="0">
              <a:lnSpc>
                <a:spcPct val="90000"/>
              </a:lnSpc>
              <a:spcBef>
                <a:spcPts val="375"/>
              </a:spcBef>
              <a:spcAft>
                <a:spcPts val="0"/>
              </a:spcAft>
              <a:buClr>
                <a:schemeClr val="dk1"/>
              </a:buClr>
              <a:buSzPts val="2300"/>
              <a:buChar char="•"/>
            </a:pPr>
            <a:r>
              <a:rPr lang="en-US" sz="2300"/>
              <a:t>Keep TV and cable cords out of reach of children.</a:t>
            </a:r>
            <a:endParaRPr/>
          </a:p>
          <a:p>
            <a:pPr marL="514350" lvl="1" indent="-171450" algn="l" rtl="0">
              <a:lnSpc>
                <a:spcPct val="90000"/>
              </a:lnSpc>
              <a:spcBef>
                <a:spcPts val="375"/>
              </a:spcBef>
              <a:spcAft>
                <a:spcPts val="0"/>
              </a:spcAft>
              <a:buClr>
                <a:schemeClr val="dk1"/>
              </a:buClr>
              <a:buSzPts val="2300"/>
              <a:buChar char="•"/>
            </a:pPr>
            <a:r>
              <a:rPr lang="en-US" sz="2300"/>
              <a:t>Even when TVs and furniture are anchored, adult supervision is still recommended.</a:t>
            </a:r>
            <a:endParaRPr/>
          </a:p>
          <a:p>
            <a:pPr marL="171450" lvl="0" indent="-38100" algn="l" rtl="0">
              <a:lnSpc>
                <a:spcPct val="90000"/>
              </a:lnSpc>
              <a:spcBef>
                <a:spcPts val="750"/>
              </a:spcBef>
              <a:spcAft>
                <a:spcPts val="0"/>
              </a:spcAft>
              <a:buClr>
                <a:schemeClr val="dk1"/>
              </a:buClr>
              <a:buSzPts val="2100"/>
              <a:buNone/>
            </a:pPr>
            <a:endParaRPr/>
          </a:p>
        </p:txBody>
      </p:sp>
      <p:pic>
        <p:nvPicPr>
          <p:cNvPr id="131" name="Google Shape;131;p5"/>
          <p:cNvPicPr preferRelativeResize="0"/>
          <p:nvPr/>
        </p:nvPicPr>
        <p:blipFill rotWithShape="1">
          <a:blip r:embed="rId3">
            <a:alphaModFix/>
          </a:blip>
          <a:srcRect/>
          <a:stretch/>
        </p:blipFill>
        <p:spPr>
          <a:xfrm>
            <a:off x="-1" y="5867400"/>
            <a:ext cx="9144001" cy="990600"/>
          </a:xfrm>
          <a:prstGeom prst="rect">
            <a:avLst/>
          </a:prstGeom>
          <a:noFill/>
          <a:ln>
            <a:noFill/>
          </a:ln>
        </p:spPr>
      </p:pic>
      <p:pic>
        <p:nvPicPr>
          <p:cNvPr id="132" name="Google Shape;132;p5"/>
          <p:cNvPicPr preferRelativeResize="0"/>
          <p:nvPr/>
        </p:nvPicPr>
        <p:blipFill rotWithShape="1">
          <a:blip r:embed="rId4">
            <a:alphaModFix/>
          </a:blip>
          <a:srcRect/>
          <a:stretch/>
        </p:blipFill>
        <p:spPr>
          <a:xfrm>
            <a:off x="7221947" y="5950100"/>
            <a:ext cx="1768774" cy="825175"/>
          </a:xfrm>
          <a:prstGeom prst="rect">
            <a:avLst/>
          </a:prstGeom>
          <a:noFill/>
          <a:ln>
            <a:noFill/>
          </a:ln>
        </p:spPr>
      </p:pic>
      <p:pic>
        <p:nvPicPr>
          <p:cNvPr id="133" name="Google Shape;133;p5"/>
          <p:cNvPicPr preferRelativeResize="0"/>
          <p:nvPr/>
        </p:nvPicPr>
        <p:blipFill>
          <a:blip r:embed="rId5">
            <a:alphaModFix/>
          </a:blip>
          <a:stretch>
            <a:fillRect/>
          </a:stretch>
        </p:blipFill>
        <p:spPr>
          <a:xfrm>
            <a:off x="296575" y="6096000"/>
            <a:ext cx="603099" cy="603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472440" y="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2021 Tip-Over Data &amp; Messaging</a:t>
            </a:r>
            <a:endParaRPr/>
          </a:p>
        </p:txBody>
      </p:sp>
      <p:sp>
        <p:nvSpPr>
          <p:cNvPr id="140" name="Google Shape;140;p6"/>
          <p:cNvSpPr txBox="1">
            <a:spLocks noGrp="1"/>
          </p:cNvSpPr>
          <p:nvPr>
            <p:ph type="body" idx="1"/>
          </p:nvPr>
        </p:nvSpPr>
        <p:spPr>
          <a:xfrm>
            <a:off x="152400" y="796050"/>
            <a:ext cx="8839200" cy="5265900"/>
          </a:xfrm>
          <a:prstGeom prst="rect">
            <a:avLst/>
          </a:prstGeom>
          <a:noFill/>
          <a:ln>
            <a:noFill/>
          </a:ln>
        </p:spPr>
        <p:txBody>
          <a:bodyPr spcFirstLastPara="1" wrap="square" lIns="91425" tIns="45700" rIns="91425" bIns="45700" anchor="t" anchorCtr="0">
            <a:noAutofit/>
          </a:bodyPr>
          <a:lstStyle/>
          <a:p>
            <a:pPr marL="171450" lvl="0" indent="-184150" algn="l" rtl="0">
              <a:lnSpc>
                <a:spcPct val="90000"/>
              </a:lnSpc>
              <a:spcBef>
                <a:spcPts val="0"/>
              </a:spcBef>
              <a:spcAft>
                <a:spcPts val="0"/>
              </a:spcAft>
              <a:buClr>
                <a:schemeClr val="dk1"/>
              </a:buClr>
              <a:buSzPts val="1800"/>
              <a:buChar char="•"/>
            </a:pPr>
            <a:r>
              <a:rPr lang="en-US" sz="1800"/>
              <a:t>In 2022, CPSC released the following data via its annual “Product Instability or Tip-Over Injuries and Fatalities Associated with Televisions, Furniture, and Appliances: 2021 Report.”</a:t>
            </a:r>
            <a:endParaRPr sz="1800"/>
          </a:p>
          <a:p>
            <a:pPr marL="171450" lvl="0" indent="0" algn="l" rtl="0">
              <a:lnSpc>
                <a:spcPct val="90000"/>
              </a:lnSpc>
              <a:spcBef>
                <a:spcPts val="0"/>
              </a:spcBef>
              <a:spcAft>
                <a:spcPts val="0"/>
              </a:spcAft>
              <a:buNone/>
            </a:pPr>
            <a:endParaRPr sz="1800"/>
          </a:p>
          <a:p>
            <a:pPr marL="514350" lvl="1" indent="-184150" algn="l" rtl="0">
              <a:lnSpc>
                <a:spcPct val="90000"/>
              </a:lnSpc>
              <a:spcBef>
                <a:spcPts val="375"/>
              </a:spcBef>
              <a:spcAft>
                <a:spcPts val="0"/>
              </a:spcAft>
              <a:buClr>
                <a:schemeClr val="dk1"/>
              </a:buClr>
              <a:buSzPts val="1800"/>
              <a:buChar char="•"/>
            </a:pPr>
            <a:r>
              <a:rPr lang="en-US"/>
              <a:t>Since 2000, there have been 581 tip-over fatalities involving furniture, TVs, or appliances, of which 472 were children (81%, ages 17 years and younger).</a:t>
            </a:r>
            <a:endParaRPr/>
          </a:p>
          <a:p>
            <a:pPr marL="514350" lvl="1" indent="-184150" algn="l" rtl="0">
              <a:lnSpc>
                <a:spcPct val="90000"/>
              </a:lnSpc>
              <a:spcBef>
                <a:spcPts val="375"/>
              </a:spcBef>
              <a:spcAft>
                <a:spcPts val="0"/>
              </a:spcAft>
              <a:buSzPts val="1800"/>
              <a:buChar char="•"/>
            </a:pPr>
            <a:r>
              <a:rPr lang="en-US"/>
              <a:t>From 2011 to 2020, there has been a 55% decrease in all emergency department-treated, tip-over injuries among all ages. This decline in the estimated overall number of injuries is largely due to the decline in tip-over injuries involving a TV.</a:t>
            </a:r>
            <a:endParaRPr/>
          </a:p>
          <a:p>
            <a:pPr marL="514350" lvl="1" indent="-171450" algn="l" rtl="0">
              <a:spcBef>
                <a:spcPts val="375"/>
              </a:spcBef>
              <a:spcAft>
                <a:spcPts val="0"/>
              </a:spcAft>
              <a:buSzPts val="1800"/>
              <a:buChar char="•"/>
            </a:pPr>
            <a:r>
              <a:rPr lang="en-US"/>
              <a:t>71% of child fatalities involve a TV alone or furniture and a TV together. A TV falling from an average-sized dresser delivers a force of several hundred pounds.</a:t>
            </a:r>
            <a:endParaRPr/>
          </a:p>
          <a:p>
            <a:pPr marL="514350" lvl="1" indent="-171450" algn="l" rtl="0">
              <a:spcBef>
                <a:spcPts val="375"/>
              </a:spcBef>
              <a:spcAft>
                <a:spcPts val="0"/>
              </a:spcAft>
              <a:buSzPts val="1800"/>
              <a:buChar char="•"/>
            </a:pPr>
            <a:r>
              <a:rPr lang="en-US"/>
              <a:t>55% of fatalities involved people being crushed.</a:t>
            </a:r>
            <a:endParaRPr/>
          </a:p>
          <a:p>
            <a:pPr marL="514350" lvl="1" indent="-171450" algn="l" rtl="0">
              <a:spcBef>
                <a:spcPts val="375"/>
              </a:spcBef>
              <a:spcAft>
                <a:spcPts val="0"/>
              </a:spcAft>
              <a:buSzPts val="1800"/>
              <a:buChar char="•"/>
            </a:pPr>
            <a:r>
              <a:rPr lang="en-US"/>
              <a:t>66% of fatalities were caused by head injuries.</a:t>
            </a:r>
            <a:endParaRPr/>
          </a:p>
          <a:p>
            <a:pPr marL="514350" lvl="1" indent="-184150" algn="l" rtl="0">
              <a:lnSpc>
                <a:spcPct val="90000"/>
              </a:lnSpc>
              <a:spcBef>
                <a:spcPts val="375"/>
              </a:spcBef>
              <a:spcAft>
                <a:spcPts val="0"/>
              </a:spcAft>
              <a:buClr>
                <a:schemeClr val="dk1"/>
              </a:buClr>
              <a:buSzPts val="1800"/>
              <a:buChar char="•"/>
            </a:pPr>
            <a:r>
              <a:rPr lang="en-US"/>
              <a:t>91% of reported tip-over fatalities occurred inside a home.</a:t>
            </a:r>
            <a:endParaRPr/>
          </a:p>
          <a:p>
            <a:pPr marL="514350" lvl="1" indent="-184150" algn="l" rtl="0">
              <a:lnSpc>
                <a:spcPct val="90000"/>
              </a:lnSpc>
              <a:spcBef>
                <a:spcPts val="375"/>
              </a:spcBef>
              <a:spcAft>
                <a:spcPts val="0"/>
              </a:spcAft>
              <a:buClr>
                <a:schemeClr val="dk1"/>
              </a:buClr>
              <a:buSzPts val="1800"/>
              <a:buChar char="•"/>
            </a:pPr>
            <a:r>
              <a:rPr lang="en-US"/>
              <a:t>45% of all fatalities involving children occurred in bedrooms, with the next closest – 19% – in living/family rooms.</a:t>
            </a:r>
            <a:endParaRPr/>
          </a:p>
          <a:p>
            <a:pPr marL="514350" lvl="1" indent="-184150" algn="l" rtl="0">
              <a:lnSpc>
                <a:spcPct val="90000"/>
              </a:lnSpc>
              <a:spcBef>
                <a:spcPts val="375"/>
              </a:spcBef>
              <a:spcAft>
                <a:spcPts val="0"/>
              </a:spcAft>
              <a:buClr>
                <a:schemeClr val="dk1"/>
              </a:buClr>
              <a:buSzPts val="1800"/>
              <a:buChar char="•"/>
            </a:pPr>
            <a:r>
              <a:rPr lang="en-US"/>
              <a:t>72% of child fatalities involved climbing or the application of force.</a:t>
            </a:r>
            <a:endParaRPr/>
          </a:p>
          <a:p>
            <a:pPr marL="514350" lvl="1" indent="-184150" algn="l" rtl="0">
              <a:lnSpc>
                <a:spcPct val="90000"/>
              </a:lnSpc>
              <a:spcBef>
                <a:spcPts val="375"/>
              </a:spcBef>
              <a:spcAft>
                <a:spcPts val="0"/>
              </a:spcAft>
              <a:buClr>
                <a:schemeClr val="dk1"/>
              </a:buClr>
              <a:buSzPts val="1800"/>
              <a:buChar char="•"/>
            </a:pPr>
            <a:r>
              <a:rPr lang="en-US"/>
              <a:t>27% of child fatalities were reported as unknown scenarios, which commonly happened when the child was alone in a room.</a:t>
            </a:r>
            <a:endParaRPr/>
          </a:p>
        </p:txBody>
      </p:sp>
      <p:pic>
        <p:nvPicPr>
          <p:cNvPr id="141" name="Google Shape;141;p6"/>
          <p:cNvPicPr preferRelativeResize="0"/>
          <p:nvPr/>
        </p:nvPicPr>
        <p:blipFill rotWithShape="1">
          <a:blip r:embed="rId3">
            <a:alphaModFix/>
          </a:blip>
          <a:srcRect/>
          <a:stretch/>
        </p:blipFill>
        <p:spPr>
          <a:xfrm>
            <a:off x="-1" y="5975498"/>
            <a:ext cx="9144001" cy="914400"/>
          </a:xfrm>
          <a:prstGeom prst="rect">
            <a:avLst/>
          </a:prstGeom>
          <a:noFill/>
          <a:ln>
            <a:noFill/>
          </a:ln>
        </p:spPr>
      </p:pic>
      <p:pic>
        <p:nvPicPr>
          <p:cNvPr id="142" name="Google Shape;142;p6"/>
          <p:cNvPicPr preferRelativeResize="0"/>
          <p:nvPr/>
        </p:nvPicPr>
        <p:blipFill rotWithShape="1">
          <a:blip r:embed="rId4">
            <a:alphaModFix/>
          </a:blip>
          <a:srcRect/>
          <a:stretch/>
        </p:blipFill>
        <p:spPr>
          <a:xfrm>
            <a:off x="7291203" y="6064724"/>
            <a:ext cx="1700397" cy="793275"/>
          </a:xfrm>
          <a:prstGeom prst="rect">
            <a:avLst/>
          </a:prstGeom>
          <a:noFill/>
          <a:ln>
            <a:noFill/>
          </a:ln>
        </p:spPr>
      </p:pic>
      <p:pic>
        <p:nvPicPr>
          <p:cNvPr id="143" name="Google Shape;143;p6"/>
          <p:cNvPicPr preferRelativeResize="0"/>
          <p:nvPr/>
        </p:nvPicPr>
        <p:blipFill>
          <a:blip r:embed="rId5">
            <a:alphaModFix/>
          </a:blip>
          <a:stretch>
            <a:fillRect/>
          </a:stretch>
        </p:blipFill>
        <p:spPr>
          <a:xfrm>
            <a:off x="246875" y="6137550"/>
            <a:ext cx="647624" cy="647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500"/>
              <a:buFont typeface="Calibri"/>
              <a:buNone/>
            </a:pPr>
            <a:r>
              <a:rPr lang="en-US">
                <a:latin typeface="Calibri"/>
                <a:ea typeface="Calibri"/>
                <a:cs typeface="Calibri"/>
                <a:sym typeface="Calibri"/>
              </a:rPr>
              <a:t>PSA VIDEOS</a:t>
            </a:r>
            <a:endParaRPr/>
          </a:p>
        </p:txBody>
      </p:sp>
      <p:sp>
        <p:nvSpPr>
          <p:cNvPr id="150" name="Google Shape;150;p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r>
              <a:rPr lang="en-US"/>
              <a:t>Anchor It! Collaborator Toolkit</a:t>
            </a:r>
            <a:endParaRPr/>
          </a:p>
        </p:txBody>
      </p:sp>
      <p:pic>
        <p:nvPicPr>
          <p:cNvPr id="151" name="Google Shape;151;p8"/>
          <p:cNvPicPr preferRelativeResize="0"/>
          <p:nvPr/>
        </p:nvPicPr>
        <p:blipFill rotWithShape="1">
          <a:blip r:embed="rId3">
            <a:alphaModFix/>
          </a:blip>
          <a:srcRect/>
          <a:stretch/>
        </p:blipFill>
        <p:spPr>
          <a:xfrm>
            <a:off x="-1" y="5562600"/>
            <a:ext cx="9144001" cy="1295400"/>
          </a:xfrm>
          <a:prstGeom prst="rect">
            <a:avLst/>
          </a:prstGeom>
          <a:noFill/>
          <a:ln>
            <a:noFill/>
          </a:ln>
        </p:spPr>
      </p:pic>
      <p:pic>
        <p:nvPicPr>
          <p:cNvPr id="152" name="Google Shape;152;p8"/>
          <p:cNvPicPr preferRelativeResize="0"/>
          <p:nvPr/>
        </p:nvPicPr>
        <p:blipFill rotWithShape="1">
          <a:blip r:embed="rId4">
            <a:alphaModFix/>
          </a:blip>
          <a:srcRect/>
          <a:stretch/>
        </p:blipFill>
        <p:spPr>
          <a:xfrm>
            <a:off x="7310353" y="5813662"/>
            <a:ext cx="1700397" cy="793275"/>
          </a:xfrm>
          <a:prstGeom prst="rect">
            <a:avLst/>
          </a:prstGeom>
          <a:noFill/>
          <a:ln>
            <a:noFill/>
          </a:ln>
        </p:spPr>
      </p:pic>
      <p:pic>
        <p:nvPicPr>
          <p:cNvPr id="153" name="Google Shape;153;p8"/>
          <p:cNvPicPr preferRelativeResize="0"/>
          <p:nvPr/>
        </p:nvPicPr>
        <p:blipFill>
          <a:blip r:embed="rId5">
            <a:alphaModFix/>
          </a:blip>
          <a:stretch>
            <a:fillRect/>
          </a:stretch>
        </p:blipFill>
        <p:spPr>
          <a:xfrm>
            <a:off x="296575" y="5873926"/>
            <a:ext cx="825174" cy="825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1481357" y="97008"/>
            <a:ext cx="6181286" cy="97301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latin typeface="Calibri"/>
                <a:ea typeface="Calibri"/>
                <a:cs typeface="Calibri"/>
                <a:sym typeface="Calibri"/>
              </a:rPr>
              <a:t>PSA: “Even </a:t>
            </a:r>
            <a:r>
              <a:rPr lang="en-US" b="1"/>
              <a:t>When </a:t>
            </a:r>
            <a:r>
              <a:rPr lang="en-US" b="1">
                <a:latin typeface="Calibri"/>
                <a:ea typeface="Calibri"/>
                <a:cs typeface="Calibri"/>
                <a:sym typeface="Calibri"/>
              </a:rPr>
              <a:t>You’re Watching”</a:t>
            </a:r>
            <a:endParaRPr b="1">
              <a:latin typeface="Calibri"/>
              <a:ea typeface="Calibri"/>
              <a:cs typeface="Calibri"/>
              <a:sym typeface="Calibri"/>
            </a:endParaRPr>
          </a:p>
        </p:txBody>
      </p:sp>
      <p:sp>
        <p:nvSpPr>
          <p:cNvPr id="159" name="Google Shape;159;p9"/>
          <p:cNvSpPr txBox="1"/>
          <p:nvPr/>
        </p:nvSpPr>
        <p:spPr>
          <a:xfrm>
            <a:off x="609013" y="2298071"/>
            <a:ext cx="8303400" cy="375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i="0" u="none" strike="noStrike" cap="none">
                <a:solidFill>
                  <a:schemeClr val="dk1"/>
                </a:solidFill>
                <a:latin typeface="Calibri"/>
                <a:ea typeface="Calibri"/>
                <a:cs typeface="Calibri"/>
                <a:sym typeface="Calibri"/>
              </a:rPr>
              <a:t>To </a:t>
            </a:r>
            <a:r>
              <a:rPr lang="en-US" sz="200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illustrate </a:t>
            </a:r>
            <a:r>
              <a:rPr lang="en-US" sz="2000" i="0" u="none" strike="noStrike" cap="none">
                <a:solidFill>
                  <a:schemeClr val="dk1"/>
                </a:solidFill>
                <a:latin typeface="Calibri"/>
                <a:ea typeface="Calibri"/>
                <a:cs typeface="Calibri"/>
                <a:sym typeface="Calibri"/>
              </a:rPr>
              <a:t>the risks of tip-overs, Anchor It! has created several public service announcement (PSA) videos. They can be viewed in English and Spanish.</a:t>
            </a:r>
            <a:endParaRPr sz="20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20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000" i="0" u="none" strike="noStrike" cap="none">
                <a:solidFill>
                  <a:schemeClr val="dk1"/>
                </a:solidFill>
                <a:latin typeface="Calibri"/>
                <a:ea typeface="Calibri"/>
                <a:cs typeface="Calibri"/>
                <a:sym typeface="Calibri"/>
              </a:rPr>
              <a:t>Ou</a:t>
            </a:r>
            <a:r>
              <a:rPr lang="en-US" sz="2000">
                <a:solidFill>
                  <a:schemeClr val="dk1"/>
                </a:solidFill>
                <a:latin typeface="Calibri"/>
                <a:ea typeface="Calibri"/>
                <a:cs typeface="Calibri"/>
                <a:sym typeface="Calibri"/>
              </a:rPr>
              <a:t>r</a:t>
            </a:r>
            <a:r>
              <a:rPr lang="en-US" sz="2000" i="0" u="none" strike="noStrike" cap="none">
                <a:solidFill>
                  <a:schemeClr val="dk1"/>
                </a:solidFill>
                <a:latin typeface="Calibri"/>
                <a:ea typeface="Calibri"/>
                <a:cs typeface="Calibri"/>
                <a:sym typeface="Calibri"/>
              </a:rPr>
              <a:t> most recent PSA, “Even When You’re Watching,” includes real footage of tip-overs caught on tape. It debunks the common myth that watching children is a substitute for anchoring TVs and furniture. While the children in this PSA were </a:t>
            </a:r>
            <a:r>
              <a:rPr lang="en-US" sz="2000">
                <a:solidFill>
                  <a:schemeClr val="dk1"/>
                </a:solidFill>
                <a:latin typeface="Calibri"/>
                <a:ea typeface="Calibri"/>
                <a:cs typeface="Calibri"/>
                <a:sym typeface="Calibri"/>
              </a:rPr>
              <a:t>not harmed</a:t>
            </a:r>
            <a:r>
              <a:rPr lang="en-US" sz="2000" i="0" u="none" strike="noStrike" cap="none">
                <a:solidFill>
                  <a:schemeClr val="dk1"/>
                </a:solidFill>
                <a:latin typeface="Calibri"/>
                <a:ea typeface="Calibri"/>
                <a:cs typeface="Calibri"/>
                <a:sym typeface="Calibri"/>
              </a:rPr>
              <a:t>, many others are not as fortunate.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200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000" i="0" u="none" strike="noStrike" cap="none">
                <a:solidFill>
                  <a:schemeClr val="dk1"/>
                </a:solidFill>
                <a:latin typeface="Calibri"/>
                <a:ea typeface="Calibri"/>
                <a:cs typeface="Calibri"/>
                <a:sym typeface="Calibri"/>
              </a:rPr>
              <a:t>Watch and share the full PSA using the links below:</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i="0" u="none" strike="noStrike" cap="none">
                <a:solidFill>
                  <a:schemeClr val="dk1"/>
                </a:solidFill>
                <a:latin typeface="Calibri"/>
                <a:ea typeface="Calibri"/>
                <a:cs typeface="Calibri"/>
                <a:sym typeface="Calibri"/>
              </a:rPr>
              <a:t>English</a:t>
            </a:r>
            <a:r>
              <a:rPr lang="en-US" sz="2000" i="0" u="none" strike="noStrike" cap="none">
                <a:solidFill>
                  <a:schemeClr val="dk1"/>
                </a:solidFill>
                <a:latin typeface="Calibri"/>
                <a:ea typeface="Calibri"/>
                <a:cs typeface="Calibri"/>
                <a:sym typeface="Calibri"/>
              </a:rPr>
              <a:t>: </a:t>
            </a:r>
            <a:r>
              <a:rPr lang="en-US" sz="200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https://bit.ly/3uV45de</a:t>
            </a:r>
            <a:endParaRPr sz="2000" i="0" u="none" strike="noStrike" cap="none">
              <a:solidFill>
                <a:schemeClr val="accent2"/>
              </a:solidFill>
              <a:latin typeface="Calibri"/>
              <a:ea typeface="Calibri"/>
              <a:cs typeface="Calibri"/>
              <a:sym typeface="Calibri"/>
            </a:endParaRPr>
          </a:p>
          <a:p>
            <a:pPr marL="0" marR="0" lvl="0" indent="0" algn="l" rtl="0">
              <a:spcBef>
                <a:spcPts val="0"/>
              </a:spcBef>
              <a:spcAft>
                <a:spcPts val="0"/>
              </a:spcAft>
              <a:buNone/>
            </a:pPr>
            <a:r>
              <a:rPr lang="en-US" sz="2000" b="1" i="0" u="none" strike="noStrike" cap="none">
                <a:solidFill>
                  <a:schemeClr val="dk1"/>
                </a:solidFill>
                <a:latin typeface="Calibri"/>
                <a:ea typeface="Calibri"/>
                <a:cs typeface="Calibri"/>
                <a:sym typeface="Calibri"/>
              </a:rPr>
              <a:t>Spanish</a:t>
            </a:r>
            <a:r>
              <a:rPr lang="en-US" sz="2000" i="0" u="none" strike="noStrike" cap="none">
                <a:solidFill>
                  <a:schemeClr val="dk1"/>
                </a:solidFill>
                <a:latin typeface="Calibri"/>
                <a:ea typeface="Calibri"/>
                <a:cs typeface="Calibri"/>
                <a:sym typeface="Calibri"/>
              </a:rPr>
              <a:t>: </a:t>
            </a:r>
            <a:r>
              <a:rPr lang="en-US" sz="200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https://bit.ly/3qYcKdG</a:t>
            </a:r>
            <a:endParaRPr sz="2000" i="0" u="none" strike="noStrike" cap="none">
              <a:solidFill>
                <a:schemeClr val="accent2"/>
              </a:solidFill>
              <a:latin typeface="Calibri"/>
              <a:ea typeface="Calibri"/>
              <a:cs typeface="Calibri"/>
              <a:sym typeface="Calibri"/>
            </a:endParaRPr>
          </a:p>
          <a:p>
            <a:pPr marL="0" marR="0" lvl="0" indent="0" algn="l" rtl="0">
              <a:spcBef>
                <a:spcPts val="0"/>
              </a:spcBef>
              <a:spcAft>
                <a:spcPts val="0"/>
              </a:spcAft>
              <a:buNone/>
            </a:pPr>
            <a:r>
              <a:rPr lang="en-US" sz="1800" i="0" u="none" strike="noStrike" cap="none">
                <a:solidFill>
                  <a:schemeClr val="dk1"/>
                </a:solidFill>
                <a:latin typeface="Calibri"/>
                <a:ea typeface="Calibri"/>
                <a:cs typeface="Calibri"/>
                <a:sym typeface="Calibri"/>
              </a:rPr>
              <a:t> </a:t>
            </a:r>
            <a:endParaRPr sz="1800" i="0" u="none" strike="noStrike" cap="none">
              <a:solidFill>
                <a:schemeClr val="dk1"/>
              </a:solidFill>
              <a:latin typeface="Calibri"/>
              <a:ea typeface="Calibri"/>
              <a:cs typeface="Calibri"/>
              <a:sym typeface="Calibri"/>
            </a:endParaRPr>
          </a:p>
        </p:txBody>
      </p:sp>
      <p:pic>
        <p:nvPicPr>
          <p:cNvPr id="160" name="Google Shape;160;p9"/>
          <p:cNvPicPr preferRelativeResize="0"/>
          <p:nvPr/>
        </p:nvPicPr>
        <p:blipFill rotWithShape="1">
          <a:blip r:embed="rId5">
            <a:alphaModFix/>
          </a:blip>
          <a:srcRect/>
          <a:stretch/>
        </p:blipFill>
        <p:spPr>
          <a:xfrm>
            <a:off x="838200" y="847514"/>
            <a:ext cx="2363213" cy="1358727"/>
          </a:xfrm>
          <a:prstGeom prst="rect">
            <a:avLst/>
          </a:prstGeom>
          <a:noFill/>
          <a:ln>
            <a:noFill/>
          </a:ln>
        </p:spPr>
      </p:pic>
      <p:pic>
        <p:nvPicPr>
          <p:cNvPr id="161" name="Google Shape;161;p9"/>
          <p:cNvPicPr preferRelativeResize="0"/>
          <p:nvPr/>
        </p:nvPicPr>
        <p:blipFill rotWithShape="1">
          <a:blip r:embed="rId6">
            <a:alphaModFix/>
          </a:blip>
          <a:srcRect/>
          <a:stretch/>
        </p:blipFill>
        <p:spPr>
          <a:xfrm>
            <a:off x="5831416" y="820695"/>
            <a:ext cx="2474384" cy="1431461"/>
          </a:xfrm>
          <a:prstGeom prst="rect">
            <a:avLst/>
          </a:prstGeom>
          <a:noFill/>
          <a:ln>
            <a:noFill/>
          </a:ln>
        </p:spPr>
      </p:pic>
      <p:pic>
        <p:nvPicPr>
          <p:cNvPr id="162" name="Google Shape;162;p9"/>
          <p:cNvPicPr preferRelativeResize="0"/>
          <p:nvPr/>
        </p:nvPicPr>
        <p:blipFill rotWithShape="1">
          <a:blip r:embed="rId7">
            <a:alphaModFix/>
          </a:blip>
          <a:srcRect/>
          <a:stretch/>
        </p:blipFill>
        <p:spPr>
          <a:xfrm>
            <a:off x="-1" y="6019800"/>
            <a:ext cx="9144001" cy="838200"/>
          </a:xfrm>
          <a:prstGeom prst="rect">
            <a:avLst/>
          </a:prstGeom>
          <a:noFill/>
          <a:ln>
            <a:noFill/>
          </a:ln>
        </p:spPr>
      </p:pic>
      <p:pic>
        <p:nvPicPr>
          <p:cNvPr id="163" name="Google Shape;163;p9"/>
          <p:cNvPicPr preferRelativeResize="0"/>
          <p:nvPr/>
        </p:nvPicPr>
        <p:blipFill rotWithShape="1">
          <a:blip r:embed="rId8">
            <a:alphaModFix/>
          </a:blip>
          <a:srcRect/>
          <a:stretch/>
        </p:blipFill>
        <p:spPr>
          <a:xfrm>
            <a:off x="7430150" y="6099700"/>
            <a:ext cx="1482274" cy="691525"/>
          </a:xfrm>
          <a:prstGeom prst="rect">
            <a:avLst/>
          </a:prstGeom>
          <a:noFill/>
          <a:ln>
            <a:noFill/>
          </a:ln>
        </p:spPr>
      </p:pic>
      <p:pic>
        <p:nvPicPr>
          <p:cNvPr id="164" name="Google Shape;164;p9"/>
          <p:cNvPicPr preferRelativeResize="0"/>
          <p:nvPr/>
        </p:nvPicPr>
        <p:blipFill>
          <a:blip r:embed="rId9">
            <a:alphaModFix/>
          </a:blip>
          <a:stretch>
            <a:fillRect/>
          </a:stretch>
        </p:blipFill>
        <p:spPr>
          <a:xfrm>
            <a:off x="296575" y="6157475"/>
            <a:ext cx="541625" cy="541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1481357" y="97008"/>
            <a:ext cx="6181286" cy="9730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latin typeface="Calibri"/>
                <a:ea typeface="Calibri"/>
                <a:cs typeface="Calibri"/>
                <a:sym typeface="Calibri"/>
              </a:rPr>
              <a:t>Other PSA Videos</a:t>
            </a:r>
            <a:endParaRPr/>
          </a:p>
        </p:txBody>
      </p:sp>
      <p:sp>
        <p:nvSpPr>
          <p:cNvPr id="170" name="Google Shape;170;p10"/>
          <p:cNvSpPr txBox="1"/>
          <p:nvPr/>
        </p:nvSpPr>
        <p:spPr>
          <a:xfrm>
            <a:off x="457200" y="1160585"/>
            <a:ext cx="430354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0"/>
          <p:cNvSpPr txBox="1"/>
          <p:nvPr/>
        </p:nvSpPr>
        <p:spPr>
          <a:xfrm>
            <a:off x="609013" y="2298071"/>
            <a:ext cx="83034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 addition to “Even When You’re Watching,” parents of children who died from a furniture or TV tip-over speak in another series of videos, urging others to act. They share just how real and dangerous falling TVs and furniture like dressers, bookcases, and nightstands can be to children.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Watch and share the full PSA videos, using the links below:</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Real Moms Urge Parents to Anchor It</a:t>
            </a:r>
            <a:r>
              <a:rPr lang="en-US" sz="1800">
                <a:solidFill>
                  <a:schemeClr val="dk1"/>
                </a:solidFill>
                <a:latin typeface="Calibri"/>
                <a:ea typeface="Calibri"/>
                <a:cs typeface="Calibri"/>
                <a:sym typeface="Calibri"/>
              </a:rPr>
              <a:t>: </a:t>
            </a:r>
            <a:r>
              <a:rPr lang="en-US" sz="1800" u="sng">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https://bit.ly/3Miwm4z</a:t>
            </a:r>
            <a:endParaRPr sz="1800">
              <a:solidFill>
                <a:schemeClr val="accent2"/>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Shane</a:t>
            </a:r>
            <a:r>
              <a:rPr lang="en-US" sz="1800">
                <a:solidFill>
                  <a:schemeClr val="dk1"/>
                </a:solidFill>
                <a:latin typeface="Calibri"/>
                <a:ea typeface="Calibri"/>
                <a:cs typeface="Calibri"/>
                <a:sym typeface="Calibri"/>
              </a:rPr>
              <a:t>: </a:t>
            </a:r>
            <a:r>
              <a:rPr lang="en-US" sz="1800" u="sng">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https://bit.ly/397s9Cz</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Chance: </a:t>
            </a:r>
            <a:r>
              <a:rPr lang="en-US" sz="1800" u="sng">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https://bit.ly/36LBrDz</a:t>
            </a:r>
            <a:endParaRPr sz="1800">
              <a:solidFill>
                <a:schemeClr val="accent2"/>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Meghan: </a:t>
            </a:r>
            <a:r>
              <a:rPr lang="en-US" sz="1800" u="sng">
                <a:solidFill>
                  <a:schemeClr val="accent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https://bit.ly/3NGjTJH</a:t>
            </a:r>
            <a:endParaRPr sz="1800">
              <a:solidFill>
                <a:schemeClr val="accent2"/>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72" name="Google Shape;172;p10"/>
          <p:cNvPicPr preferRelativeResize="0"/>
          <p:nvPr/>
        </p:nvPicPr>
        <p:blipFill rotWithShape="1">
          <a:blip r:embed="rId7">
            <a:alphaModFix/>
          </a:blip>
          <a:srcRect/>
          <a:stretch/>
        </p:blipFill>
        <p:spPr>
          <a:xfrm>
            <a:off x="838200" y="859959"/>
            <a:ext cx="2363213" cy="1333837"/>
          </a:xfrm>
          <a:prstGeom prst="rect">
            <a:avLst/>
          </a:prstGeom>
          <a:noFill/>
          <a:ln>
            <a:noFill/>
          </a:ln>
        </p:spPr>
      </p:pic>
      <p:pic>
        <p:nvPicPr>
          <p:cNvPr id="173" name="Google Shape;173;p10"/>
          <p:cNvPicPr preferRelativeResize="0"/>
          <p:nvPr/>
        </p:nvPicPr>
        <p:blipFill rotWithShape="1">
          <a:blip r:embed="rId8">
            <a:alphaModFix/>
          </a:blip>
          <a:srcRect/>
          <a:stretch/>
        </p:blipFill>
        <p:spPr>
          <a:xfrm>
            <a:off x="5844070" y="859959"/>
            <a:ext cx="2509048" cy="1438112"/>
          </a:xfrm>
          <a:prstGeom prst="rect">
            <a:avLst/>
          </a:prstGeom>
          <a:noFill/>
          <a:ln>
            <a:noFill/>
          </a:ln>
        </p:spPr>
      </p:pic>
      <p:pic>
        <p:nvPicPr>
          <p:cNvPr id="174" name="Google Shape;174;p10"/>
          <p:cNvPicPr preferRelativeResize="0"/>
          <p:nvPr/>
        </p:nvPicPr>
        <p:blipFill rotWithShape="1">
          <a:blip r:embed="rId9">
            <a:alphaModFix/>
          </a:blip>
          <a:srcRect/>
          <a:stretch/>
        </p:blipFill>
        <p:spPr>
          <a:xfrm>
            <a:off x="-1" y="6019800"/>
            <a:ext cx="9144001" cy="838200"/>
          </a:xfrm>
          <a:prstGeom prst="rect">
            <a:avLst/>
          </a:prstGeom>
          <a:noFill/>
          <a:ln>
            <a:noFill/>
          </a:ln>
        </p:spPr>
      </p:pic>
      <p:pic>
        <p:nvPicPr>
          <p:cNvPr id="175" name="Google Shape;175;p10"/>
          <p:cNvPicPr preferRelativeResize="0"/>
          <p:nvPr/>
        </p:nvPicPr>
        <p:blipFill rotWithShape="1">
          <a:blip r:embed="rId10">
            <a:alphaModFix/>
          </a:blip>
          <a:srcRect/>
          <a:stretch/>
        </p:blipFill>
        <p:spPr>
          <a:xfrm>
            <a:off x="7430150" y="6093137"/>
            <a:ext cx="1482274" cy="691525"/>
          </a:xfrm>
          <a:prstGeom prst="rect">
            <a:avLst/>
          </a:prstGeom>
          <a:noFill/>
          <a:ln>
            <a:noFill/>
          </a:ln>
        </p:spPr>
      </p:pic>
      <p:pic>
        <p:nvPicPr>
          <p:cNvPr id="176" name="Google Shape;176;p10"/>
          <p:cNvPicPr preferRelativeResize="0"/>
          <p:nvPr/>
        </p:nvPicPr>
        <p:blipFill>
          <a:blip r:embed="rId11">
            <a:alphaModFix/>
          </a:blip>
          <a:stretch>
            <a:fillRect/>
          </a:stretch>
        </p:blipFill>
        <p:spPr>
          <a:xfrm>
            <a:off x="280000" y="6206425"/>
            <a:ext cx="558200" cy="558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1822</Words>
  <Application>Microsoft Office PowerPoint</Application>
  <PresentationFormat>On-screen Show (4:3)</PresentationFormat>
  <Paragraphs>172</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Collaborator Toolkit</vt:lpstr>
      <vt:lpstr>Table of Contents</vt:lpstr>
      <vt:lpstr>MESSAGING</vt:lpstr>
      <vt:lpstr>Anchor It! Campaign Messaging </vt:lpstr>
      <vt:lpstr>Anchor It! Messaging – Essential Steps</vt:lpstr>
      <vt:lpstr>2021 Tip-Over Data &amp; Messaging</vt:lpstr>
      <vt:lpstr>PSA VIDEOS</vt:lpstr>
      <vt:lpstr>PSA: “Even When You’re Watching”</vt:lpstr>
      <vt:lpstr>Other PSA Videos</vt:lpstr>
      <vt:lpstr>HOW TO ANCHOR</vt:lpstr>
      <vt:lpstr>How to Anchor</vt:lpstr>
      <vt:lpstr>SOCIAL MEDIA </vt:lpstr>
      <vt:lpstr>Anchor It! Hashtags</vt:lpstr>
      <vt:lpstr>Sample Social Media Posts: Twitter</vt:lpstr>
      <vt:lpstr>Sample Social Media Posts: Instagram</vt:lpstr>
      <vt:lpstr>Sample Social Media Posts: Facebook</vt:lpstr>
      <vt:lpstr>Sample Social Media Posts: Spanish</vt:lpstr>
      <vt:lpstr>VISUAL/LOGO LIBRARY</vt:lpstr>
      <vt:lpstr>Visual/Logo Library </vt:lpstr>
      <vt:lpstr>PowerPoint Presentation</vt:lpstr>
      <vt:lpstr>RESOURCES </vt:lpstr>
      <vt:lpstr>To read the latest “Product Instability or Tip-Over Injuries and Fatalities Associated with Televisions, Furniture, and Appliances” report: https://bit.ly/3NKvwiD </vt:lpstr>
      <vt:lpstr>Materials Catalog</vt:lpstr>
      <vt:lpstr>CONTACT INFORMATION</vt:lpstr>
      <vt:lpstr>Keep in touch with Anchor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Collaborator Toolkit</dc:title>
  <dc:creator>Julie Walsh</dc:creator>
  <cp:lastModifiedBy>Shannon Durazo</cp:lastModifiedBy>
  <cp:revision>1</cp:revision>
  <dcterms:created xsi:type="dcterms:W3CDTF">2015-07-29T14:06:14Z</dcterms:created>
  <dcterms:modified xsi:type="dcterms:W3CDTF">2022-05-11T19:23:55Z</dcterms:modified>
</cp:coreProperties>
</file>